
<file path=[Content_Types].xml><?xml version="1.0" encoding="utf-8"?>
<Types xmlns="http://schemas.openxmlformats.org/package/2006/content-types">
  <Default Extension="xml" ContentType="application/xml"/>
  <Default Extension="jpeg" ContentType="image/jpeg"/>
  <Default Extension="mov" ContentType="video/quicktime"/>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sldIdLst>
    <p:sldId id="256" r:id="rId2"/>
    <p:sldId id="261" r:id="rId3"/>
    <p:sldId id="271" r:id="rId4"/>
    <p:sldId id="272" r:id="rId5"/>
    <p:sldId id="273" r:id="rId6"/>
    <p:sldId id="274" r:id="rId7"/>
    <p:sldId id="276" r:id="rId8"/>
    <p:sldId id="278" r:id="rId9"/>
    <p:sldId id="279" r:id="rId10"/>
    <p:sldId id="270" r:id="rId11"/>
    <p:sldId id="257" r:id="rId12"/>
    <p:sldId id="263" r:id="rId13"/>
    <p:sldId id="269" r:id="rId14"/>
    <p:sldId id="285" r:id="rId15"/>
    <p:sldId id="286" r:id="rId16"/>
    <p:sldId id="287" r:id="rId17"/>
    <p:sldId id="288" r:id="rId18"/>
    <p:sldId id="289" r:id="rId19"/>
    <p:sldId id="308" r:id="rId20"/>
    <p:sldId id="309" r:id="rId21"/>
    <p:sldId id="310" r:id="rId22"/>
    <p:sldId id="311" r:id="rId23"/>
    <p:sldId id="313" r:id="rId24"/>
    <p:sldId id="315" r:id="rId25"/>
    <p:sldId id="316" r:id="rId26"/>
    <p:sldId id="321" r:id="rId27"/>
    <p:sldId id="322" r:id="rId28"/>
    <p:sldId id="323" r:id="rId29"/>
    <p:sldId id="328" r:id="rId30"/>
    <p:sldId id="324" r:id="rId31"/>
    <p:sldId id="306" r:id="rId32"/>
    <p:sldId id="325" r:id="rId33"/>
    <p:sldId id="259" r:id="rId34"/>
    <p:sldId id="282" r:id="rId35"/>
    <p:sldId id="326" r:id="rId36"/>
    <p:sldId id="327" r:id="rId37"/>
    <p:sldId id="283" r:id="rId38"/>
    <p:sldId id="280" r:id="rId39"/>
    <p:sldId id="281" r:id="rId40"/>
    <p:sldId id="267" r:id="rId41"/>
    <p:sldId id="262"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84"/>
    <p:restoredTop sz="94707"/>
  </p:normalViewPr>
  <p:slideViewPr>
    <p:cSldViewPr snapToGrid="0" snapToObjects="1">
      <p:cViewPr varScale="1">
        <p:scale>
          <a:sx n="88" d="100"/>
          <a:sy n="88" d="100"/>
        </p:scale>
        <p:origin x="208" y="11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presProps" Target="presProps.xml"/><Relationship Id="rId45" Type="http://schemas.openxmlformats.org/officeDocument/2006/relationships/viewProps" Target="viewProps.xml"/></Relationships>
</file>

<file path=ppt/media/image1.png>
</file>

<file path=ppt/media/image2.png>
</file>

<file path=ppt/media/image3.jpeg>
</file>

<file path=ppt/media/image4.jpeg>
</file>

<file path=ppt/media/image5.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5A488-1AC6-B649-A88A-91D0E808665E}" type="datetimeFigureOut">
              <a:rPr lang="en-US" smtClean="0"/>
              <a:t>9/17/18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A08049-2555-F34D-9DDA-D99A3A82B81E}" type="slidenum">
              <a:rPr lang="en-US" smtClean="0"/>
              <a:t>‹#›</a:t>
            </a:fld>
            <a:endParaRPr lang="en-US" dirty="0"/>
          </a:p>
        </p:txBody>
      </p:sp>
    </p:spTree>
    <p:extLst>
      <p:ext uri="{BB962C8B-B14F-4D97-AF65-F5344CB8AC3E}">
        <p14:creationId xmlns:p14="http://schemas.microsoft.com/office/powerpoint/2010/main" val="1919020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fld id="{4C32ABC2-4569-7C4D-8B67-C76C5A195DC9}" type="slidenum">
              <a:rPr lang="en-US" altLang="x-none">
                <a:latin typeface="Arial" charset="0"/>
              </a:rPr>
              <a:pPr/>
              <a:t>19</a:t>
            </a:fld>
            <a:endParaRPr lang="en-US" altLang="x-none" dirty="0">
              <a:latin typeface="Arial" charset="0"/>
            </a:endParaRPr>
          </a:p>
        </p:txBody>
      </p:sp>
      <p:sp>
        <p:nvSpPr>
          <p:cNvPr id="55299" name="Rectangle 2"/>
          <p:cNvSpPr>
            <a:spLocks noRot="1" noChangeArrowheads="1" noTextEdit="1"/>
          </p:cNvSpPr>
          <p:nvPr>
            <p:ph type="sldImg"/>
          </p:nvPr>
        </p:nvSpPr>
        <p:spPr>
          <a:ln/>
        </p:spPr>
      </p:sp>
      <p:sp>
        <p:nvSpPr>
          <p:cNvPr id="553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p>
        </p:txBody>
      </p:sp>
    </p:spTree>
    <p:extLst>
      <p:ext uri="{BB962C8B-B14F-4D97-AF65-F5344CB8AC3E}">
        <p14:creationId xmlns:p14="http://schemas.microsoft.com/office/powerpoint/2010/main" val="10615309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fld id="{E67BD5E6-D14B-F043-BDEC-FA129DE560EA}" type="slidenum">
              <a:rPr lang="en-US" altLang="x-none">
                <a:latin typeface="Arial" charset="0"/>
              </a:rPr>
              <a:pPr/>
              <a:t>28</a:t>
            </a:fld>
            <a:endParaRPr lang="en-US" altLang="x-none" dirty="0">
              <a:latin typeface="Arial" charset="0"/>
            </a:endParaRPr>
          </a:p>
        </p:txBody>
      </p:sp>
      <p:sp>
        <p:nvSpPr>
          <p:cNvPr id="70659" name="Rectangle 2"/>
          <p:cNvSpPr>
            <a:spLocks noRot="1" noChangeArrowheads="1" noTextEdit="1"/>
          </p:cNvSpPr>
          <p:nvPr>
            <p:ph type="sldImg"/>
          </p:nvPr>
        </p:nvSpPr>
        <p:spPr>
          <a:ln/>
        </p:spPr>
      </p:sp>
      <p:sp>
        <p:nvSpPr>
          <p:cNvPr id="706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p>
        </p:txBody>
      </p:sp>
    </p:spTree>
    <p:extLst>
      <p:ext uri="{BB962C8B-B14F-4D97-AF65-F5344CB8AC3E}">
        <p14:creationId xmlns:p14="http://schemas.microsoft.com/office/powerpoint/2010/main" val="20517464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fld id="{68AF0C4A-E44A-2C41-B97E-34AA0D5F65B8}" type="slidenum">
              <a:rPr lang="en-US" altLang="x-none">
                <a:latin typeface="Arial" charset="0"/>
              </a:rPr>
              <a:pPr/>
              <a:t>30</a:t>
            </a:fld>
            <a:endParaRPr lang="en-US" altLang="x-none" dirty="0">
              <a:latin typeface="Arial" charset="0"/>
            </a:endParaRPr>
          </a:p>
        </p:txBody>
      </p:sp>
      <p:sp>
        <p:nvSpPr>
          <p:cNvPr id="71683" name="Rectangle 2"/>
          <p:cNvSpPr>
            <a:spLocks noRot="1" noChangeArrowheads="1" noTextEdit="1"/>
          </p:cNvSpPr>
          <p:nvPr>
            <p:ph type="sldImg"/>
          </p:nvPr>
        </p:nvSpPr>
        <p:spPr>
          <a:ln/>
        </p:spPr>
      </p:sp>
      <p:sp>
        <p:nvSpPr>
          <p:cNvPr id="716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p>
        </p:txBody>
      </p:sp>
    </p:spTree>
    <p:extLst>
      <p:ext uri="{BB962C8B-B14F-4D97-AF65-F5344CB8AC3E}">
        <p14:creationId xmlns:p14="http://schemas.microsoft.com/office/powerpoint/2010/main" val="949288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fld id="{3ABE5CCE-5475-8A4B-A7EC-AB763A7D6374}" type="slidenum">
              <a:rPr lang="en-US" altLang="x-none">
                <a:latin typeface="Arial" charset="0"/>
              </a:rPr>
              <a:pPr/>
              <a:t>20</a:t>
            </a:fld>
            <a:endParaRPr lang="en-US" altLang="x-none" dirty="0">
              <a:latin typeface="Arial" charset="0"/>
            </a:endParaRPr>
          </a:p>
        </p:txBody>
      </p:sp>
      <p:sp>
        <p:nvSpPr>
          <p:cNvPr id="56323" name="Rectangle 2"/>
          <p:cNvSpPr>
            <a:spLocks noRot="1" noChangeArrowheads="1" noTextEdit="1"/>
          </p:cNvSpPr>
          <p:nvPr>
            <p:ph type="sldImg"/>
          </p:nvPr>
        </p:nvSpPr>
        <p:spPr>
          <a:ln/>
        </p:spPr>
      </p:sp>
      <p:sp>
        <p:nvSpPr>
          <p:cNvPr id="563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p>
        </p:txBody>
      </p:sp>
    </p:spTree>
    <p:extLst>
      <p:ext uri="{BB962C8B-B14F-4D97-AF65-F5344CB8AC3E}">
        <p14:creationId xmlns:p14="http://schemas.microsoft.com/office/powerpoint/2010/main" val="12952061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fld id="{0A6D75D2-0976-924B-BD46-10CA86BCD84B}" type="slidenum">
              <a:rPr lang="en-US" altLang="x-none">
                <a:latin typeface="Arial" charset="0"/>
              </a:rPr>
              <a:pPr/>
              <a:t>21</a:t>
            </a:fld>
            <a:endParaRPr lang="en-US" altLang="x-none" dirty="0">
              <a:latin typeface="Arial" charset="0"/>
            </a:endParaRPr>
          </a:p>
        </p:txBody>
      </p:sp>
      <p:sp>
        <p:nvSpPr>
          <p:cNvPr id="57347" name="Rectangle 2"/>
          <p:cNvSpPr>
            <a:spLocks noRot="1" noChangeArrowheads="1" noTextEdit="1"/>
          </p:cNvSpPr>
          <p:nvPr>
            <p:ph type="sldImg"/>
          </p:nvPr>
        </p:nvSpPr>
        <p:spPr>
          <a:ln/>
        </p:spPr>
      </p:sp>
      <p:sp>
        <p:nvSpPr>
          <p:cNvPr id="573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p>
        </p:txBody>
      </p:sp>
    </p:spTree>
    <p:extLst>
      <p:ext uri="{BB962C8B-B14F-4D97-AF65-F5344CB8AC3E}">
        <p14:creationId xmlns:p14="http://schemas.microsoft.com/office/powerpoint/2010/main" val="1362094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fld id="{7FFB0C9E-2CF3-214B-A086-725CECB3FBB7}" type="slidenum">
              <a:rPr lang="en-US" altLang="x-none">
                <a:latin typeface="Arial" charset="0"/>
              </a:rPr>
              <a:pPr/>
              <a:t>22</a:t>
            </a:fld>
            <a:endParaRPr lang="en-US" altLang="x-none" dirty="0">
              <a:latin typeface="Arial" charset="0"/>
            </a:endParaRPr>
          </a:p>
        </p:txBody>
      </p:sp>
      <p:sp>
        <p:nvSpPr>
          <p:cNvPr id="58371" name="Rectangle 2"/>
          <p:cNvSpPr>
            <a:spLocks noRot="1" noChangeArrowheads="1" noTextEdit="1"/>
          </p:cNvSpPr>
          <p:nvPr>
            <p:ph type="sldImg"/>
          </p:nvPr>
        </p:nvSpPr>
        <p:spPr>
          <a:ln/>
        </p:spPr>
      </p:sp>
      <p:sp>
        <p:nvSpPr>
          <p:cNvPr id="583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p>
        </p:txBody>
      </p:sp>
    </p:spTree>
    <p:extLst>
      <p:ext uri="{BB962C8B-B14F-4D97-AF65-F5344CB8AC3E}">
        <p14:creationId xmlns:p14="http://schemas.microsoft.com/office/powerpoint/2010/main" val="1569729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fld id="{02F8543D-5E71-AD43-A08C-46B2D0AFCF3A}" type="slidenum">
              <a:rPr lang="en-US" altLang="x-none">
                <a:latin typeface="Arial" charset="0"/>
              </a:rPr>
              <a:pPr/>
              <a:t>23</a:t>
            </a:fld>
            <a:endParaRPr lang="en-US" altLang="x-none" dirty="0">
              <a:latin typeface="Arial" charset="0"/>
            </a:endParaRPr>
          </a:p>
        </p:txBody>
      </p:sp>
      <p:sp>
        <p:nvSpPr>
          <p:cNvPr id="60419" name="Rectangle 2"/>
          <p:cNvSpPr>
            <a:spLocks noRot="1" noChangeArrowheads="1" noTextEdit="1"/>
          </p:cNvSpPr>
          <p:nvPr>
            <p:ph type="sldImg"/>
          </p:nvPr>
        </p:nvSpPr>
        <p:spPr>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p>
        </p:txBody>
      </p:sp>
    </p:spTree>
    <p:extLst>
      <p:ext uri="{BB962C8B-B14F-4D97-AF65-F5344CB8AC3E}">
        <p14:creationId xmlns:p14="http://schemas.microsoft.com/office/powerpoint/2010/main" val="12678669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fld id="{4D3F12FB-9EC9-6144-899F-9EC29BA58882}" type="slidenum">
              <a:rPr lang="en-US" altLang="x-none">
                <a:latin typeface="Arial" charset="0"/>
              </a:rPr>
              <a:pPr/>
              <a:t>24</a:t>
            </a:fld>
            <a:endParaRPr lang="en-US" altLang="x-none" dirty="0">
              <a:latin typeface="Arial" charset="0"/>
            </a:endParaRPr>
          </a:p>
        </p:txBody>
      </p:sp>
      <p:sp>
        <p:nvSpPr>
          <p:cNvPr id="62467" name="Rectangle 2"/>
          <p:cNvSpPr>
            <a:spLocks noRot="1" noChangeArrowheads="1" noTextEdit="1"/>
          </p:cNvSpPr>
          <p:nvPr>
            <p:ph type="sldImg"/>
          </p:nvPr>
        </p:nvSpPr>
        <p:spPr>
          <a:ln/>
        </p:spPr>
      </p:sp>
      <p:sp>
        <p:nvSpPr>
          <p:cNvPr id="624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p>
        </p:txBody>
      </p:sp>
    </p:spTree>
    <p:extLst>
      <p:ext uri="{BB962C8B-B14F-4D97-AF65-F5344CB8AC3E}">
        <p14:creationId xmlns:p14="http://schemas.microsoft.com/office/powerpoint/2010/main" val="9350948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fld id="{BE6FE641-C754-5A43-A01D-51D655E6CE08}" type="slidenum">
              <a:rPr lang="en-US" altLang="x-none">
                <a:latin typeface="Arial" charset="0"/>
              </a:rPr>
              <a:pPr/>
              <a:t>25</a:t>
            </a:fld>
            <a:endParaRPr lang="en-US" altLang="x-none" dirty="0">
              <a:latin typeface="Arial" charset="0"/>
            </a:endParaRPr>
          </a:p>
        </p:txBody>
      </p:sp>
      <p:sp>
        <p:nvSpPr>
          <p:cNvPr id="63491" name="Rectangle 2"/>
          <p:cNvSpPr>
            <a:spLocks noChangeArrowheads="1" noTextEdit="1"/>
          </p:cNvSpPr>
          <p:nvPr>
            <p:ph type="sldImg"/>
          </p:nvPr>
        </p:nvSpPr>
        <p:spPr>
          <a:ln/>
        </p:spPr>
      </p:sp>
      <p:sp>
        <p:nvSpPr>
          <p:cNvPr id="634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x-none" altLang="x-none"/>
          </a:p>
        </p:txBody>
      </p:sp>
    </p:spTree>
    <p:extLst>
      <p:ext uri="{BB962C8B-B14F-4D97-AF65-F5344CB8AC3E}">
        <p14:creationId xmlns:p14="http://schemas.microsoft.com/office/powerpoint/2010/main" val="75933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fld id="{8FEA22F8-3311-DC41-B41B-50C6371255AF}" type="slidenum">
              <a:rPr lang="en-US" altLang="x-none">
                <a:latin typeface="Arial" charset="0"/>
              </a:rPr>
              <a:pPr/>
              <a:t>26</a:t>
            </a:fld>
            <a:endParaRPr lang="en-US" altLang="x-none" dirty="0">
              <a:latin typeface="Arial" charset="0"/>
            </a:endParaRPr>
          </a:p>
        </p:txBody>
      </p:sp>
      <p:sp>
        <p:nvSpPr>
          <p:cNvPr id="68611" name="Rectangle 2"/>
          <p:cNvSpPr>
            <a:spLocks noRot="1" noChangeArrowheads="1" noTextEdit="1"/>
          </p:cNvSpPr>
          <p:nvPr>
            <p:ph type="sldImg"/>
          </p:nvPr>
        </p:nvSpPr>
        <p:spPr>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p>
        </p:txBody>
      </p:sp>
    </p:spTree>
    <p:extLst>
      <p:ext uri="{BB962C8B-B14F-4D97-AF65-F5344CB8AC3E}">
        <p14:creationId xmlns:p14="http://schemas.microsoft.com/office/powerpoint/2010/main" val="9323772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fld id="{1B937A65-0EF5-B146-BB91-B9C2E2A55914}" type="slidenum">
              <a:rPr lang="en-US" altLang="x-none">
                <a:latin typeface="Arial" charset="0"/>
              </a:rPr>
              <a:pPr/>
              <a:t>27</a:t>
            </a:fld>
            <a:endParaRPr lang="en-US" altLang="x-none" dirty="0">
              <a:latin typeface="Arial" charset="0"/>
            </a:endParaRPr>
          </a:p>
        </p:txBody>
      </p:sp>
      <p:sp>
        <p:nvSpPr>
          <p:cNvPr id="69635" name="Rectangle 2"/>
          <p:cNvSpPr>
            <a:spLocks noRot="1" noChangeArrowheads="1" noTextEdit="1"/>
          </p:cNvSpPr>
          <p:nvPr>
            <p:ph type="sldImg"/>
          </p:nvPr>
        </p:nvSpPr>
        <p:spPr>
          <a:ln/>
        </p:spPr>
      </p:sp>
      <p:sp>
        <p:nvSpPr>
          <p:cNvPr id="696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p>
        </p:txBody>
      </p:sp>
    </p:spTree>
    <p:extLst>
      <p:ext uri="{BB962C8B-B14F-4D97-AF65-F5344CB8AC3E}">
        <p14:creationId xmlns:p14="http://schemas.microsoft.com/office/powerpoint/2010/main" val="502241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a:t>9/17/18</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a:t>9/17/18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a:pPr/>
              <a:t>9/17/18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a:pPr/>
              <a:t>9/17/18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a:pPr/>
              <a:t>9/17/18</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a:t>9/17/18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Drag picture to placeholder or click icon to add</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Drag picture to placeholder or click icon to add</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Drag picture to placeholder or click icon to add</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a:t>9/17/18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a:t>9/17/18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a:pPr/>
              <a:t>9/17/18</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a:t>9/17/18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a:pPr/>
              <a:t>9/17/18</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a:t>9/17/18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a:t>9/17/18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a:t>9/17/18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a:t>9/17/18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a:t>9/17/18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a:t>9/17/18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a:pPr/>
              <a:t>9/17/18</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microsoft.com/office/2007/relationships/media" Target="../media/media1.mov"/><Relationship Id="rId2" Type="http://schemas.openxmlformats.org/officeDocument/2006/relationships/video" Target="../media/media1.mov"/></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cap="none" dirty="0" smtClean="0"/>
              <a:t>Parables and Pythons</a:t>
            </a:r>
            <a:endParaRPr lang="en-US" cap="none" dirty="0"/>
          </a:p>
        </p:txBody>
      </p:sp>
      <p:sp>
        <p:nvSpPr>
          <p:cNvPr id="3" name="Subtitle 2"/>
          <p:cNvSpPr>
            <a:spLocks noGrp="1"/>
          </p:cNvSpPr>
          <p:nvPr>
            <p:ph type="subTitle" idx="1"/>
          </p:nvPr>
        </p:nvSpPr>
        <p:spPr>
          <a:xfrm>
            <a:off x="1371600" y="3632201"/>
            <a:ext cx="9448800" cy="1226878"/>
          </a:xfrm>
        </p:spPr>
        <p:txBody>
          <a:bodyPr>
            <a:normAutofit/>
          </a:bodyPr>
          <a:lstStyle/>
          <a:p>
            <a:endParaRPr lang="en-US" dirty="0" smtClean="0"/>
          </a:p>
          <a:p>
            <a:r>
              <a:rPr lang="en-US" dirty="0" smtClean="0"/>
              <a:t>Dr. Charles “Chuck” </a:t>
            </a:r>
            <a:r>
              <a:rPr lang="en-US" dirty="0" smtClean="0"/>
              <a:t>Bell</a:t>
            </a:r>
          </a:p>
          <a:p>
            <a:r>
              <a:rPr lang="en-US" dirty="0" smtClean="0"/>
              <a:t>Lesson 2: 19 September 2018</a:t>
            </a:r>
            <a:endParaRPr lang="en-US" dirty="0" smtClean="0"/>
          </a:p>
          <a:p>
            <a:endParaRPr lang="en-US" dirty="0"/>
          </a:p>
        </p:txBody>
      </p:sp>
    </p:spTree>
    <p:extLst>
      <p:ext uri="{BB962C8B-B14F-4D97-AF65-F5344CB8AC3E}">
        <p14:creationId xmlns:p14="http://schemas.microsoft.com/office/powerpoint/2010/main" val="9299207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The golden age of British comedy</a:t>
            </a:r>
            <a:endParaRPr lang="en-US" dirty="0"/>
          </a:p>
        </p:txBody>
      </p:sp>
      <p:sp>
        <p:nvSpPr>
          <p:cNvPr id="5" name="Text Placeholder 4"/>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20627210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958101"/>
          </a:xfrm>
        </p:spPr>
        <p:txBody>
          <a:bodyPr>
            <a:normAutofit/>
          </a:bodyPr>
          <a:lstStyle/>
          <a:p>
            <a:r>
              <a:rPr lang="en-US" sz="3600" cap="none" dirty="0" smtClean="0"/>
              <a:t>And now for something completely different</a:t>
            </a:r>
            <a:r>
              <a:rPr lang="mr-IN" sz="3600" cap="none" dirty="0" smtClean="0"/>
              <a:t>…</a:t>
            </a:r>
            <a:endParaRPr lang="en-US" sz="3600" cap="none" dirty="0"/>
          </a:p>
        </p:txBody>
      </p:sp>
      <p:pic>
        <p:nvPicPr>
          <p:cNvPr id="2050" name="Picture 2" descr="mage result for monty python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121" y="3157869"/>
            <a:ext cx="2752725" cy="16573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mage result for monty python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15646" y="3157869"/>
            <a:ext cx="2752725" cy="165735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p:cNvSpPr>
            <a:spLocks noGrp="1"/>
          </p:cNvSpPr>
          <p:nvPr>
            <p:ph idx="1"/>
          </p:nvPr>
        </p:nvSpPr>
        <p:spPr/>
        <p:txBody>
          <a:bodyPr/>
          <a:lstStyle/>
          <a:p>
            <a:r>
              <a:rPr lang="en-US" dirty="0"/>
              <a:t>URL: https://</a:t>
            </a:r>
            <a:r>
              <a:rPr lang="en-US" dirty="0" err="1"/>
              <a:t>www.youtube.com</a:t>
            </a:r>
            <a:r>
              <a:rPr lang="en-US" dirty="0"/>
              <a:t>/</a:t>
            </a:r>
            <a:r>
              <a:rPr lang="en-US" dirty="0" err="1"/>
              <a:t>watch?v</a:t>
            </a:r>
            <a:r>
              <a:rPr lang="en-US"/>
              <a:t>=anwy2MPT5RE</a:t>
            </a:r>
          </a:p>
        </p:txBody>
      </p:sp>
    </p:spTree>
    <p:extLst>
      <p:ext uri="{BB962C8B-B14F-4D97-AF65-F5344CB8AC3E}">
        <p14:creationId xmlns:p14="http://schemas.microsoft.com/office/powerpoint/2010/main" val="19441446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SPAM Song Lyrics</a:t>
            </a:r>
            <a:endParaRPr lang="en-US" dirty="0"/>
          </a:p>
        </p:txBody>
      </p:sp>
      <p:sp>
        <p:nvSpPr>
          <p:cNvPr id="3" name="Content Placeholder 2"/>
          <p:cNvSpPr>
            <a:spLocks noGrp="1"/>
          </p:cNvSpPr>
          <p:nvPr>
            <p:ph idx="1"/>
          </p:nvPr>
        </p:nvSpPr>
        <p:spPr>
          <a:xfrm>
            <a:off x="685800" y="1913860"/>
            <a:ext cx="10820400" cy="4710224"/>
          </a:xfrm>
        </p:spPr>
        <p:txBody>
          <a:bodyPr>
            <a:normAutofit/>
          </a:bodyPr>
          <a:lstStyle/>
          <a:p>
            <a:pPr marL="0" indent="0">
              <a:buNone/>
            </a:pPr>
            <a:r>
              <a:rPr lang="en-US" sz="2800" dirty="0"/>
              <a:t>Lovely Spam! Wonderful Spam!</a:t>
            </a:r>
            <a:br>
              <a:rPr lang="en-US" sz="2800" dirty="0"/>
            </a:br>
            <a:r>
              <a:rPr lang="en-US" sz="2800" dirty="0"/>
              <a:t>Lovely Spam! Wonderful Spam</a:t>
            </a:r>
          </a:p>
          <a:p>
            <a:pPr marL="0" indent="0">
              <a:buNone/>
            </a:pPr>
            <a:r>
              <a:rPr lang="en-US" sz="2800" dirty="0"/>
              <a:t>Spa-a-a-a-a-a-a-am</a:t>
            </a:r>
            <a:br>
              <a:rPr lang="en-US" sz="2800" dirty="0"/>
            </a:br>
            <a:r>
              <a:rPr lang="en-US" sz="2800" dirty="0"/>
              <a:t>Spa-a-a-a-a-a-a-am</a:t>
            </a:r>
            <a:br>
              <a:rPr lang="en-US" sz="2800" dirty="0"/>
            </a:br>
            <a:r>
              <a:rPr lang="en-US" sz="2800" dirty="0"/>
              <a:t>Spa-a-a-a-a-a-a-am</a:t>
            </a:r>
            <a:br>
              <a:rPr lang="en-US" sz="2800" dirty="0"/>
            </a:br>
            <a:r>
              <a:rPr lang="en-US" sz="2800" dirty="0"/>
              <a:t>Spa-a-a-a-a-a-a-am</a:t>
            </a:r>
          </a:p>
          <a:p>
            <a:pPr marL="0" indent="0">
              <a:buNone/>
            </a:pPr>
            <a:r>
              <a:rPr lang="en-US" sz="2800" dirty="0"/>
              <a:t>Lovely Spam! (Lovely Spam!)</a:t>
            </a:r>
            <a:br>
              <a:rPr lang="en-US" sz="2800" dirty="0"/>
            </a:br>
            <a:r>
              <a:rPr lang="en-US" sz="2800" dirty="0"/>
              <a:t>Lovely Spam! (Lovely Spam!)</a:t>
            </a:r>
            <a:br>
              <a:rPr lang="en-US" sz="2800" dirty="0"/>
            </a:br>
            <a:r>
              <a:rPr lang="en-US" sz="2800" dirty="0"/>
              <a:t>Lovely Spam!</a:t>
            </a:r>
          </a:p>
          <a:p>
            <a:pPr marL="0" indent="0">
              <a:buNone/>
            </a:pPr>
            <a:r>
              <a:rPr lang="en-US" sz="2800" dirty="0"/>
              <a:t>Spam, Spam, Spam, Spam!</a:t>
            </a:r>
            <a:endParaRPr lang="en-US" sz="2800" dirty="0">
              <a:effectLst/>
            </a:endParaRPr>
          </a:p>
        </p:txBody>
      </p:sp>
    </p:spTree>
    <p:extLst>
      <p:ext uri="{BB962C8B-B14F-4D97-AF65-F5344CB8AC3E}">
        <p14:creationId xmlns:p14="http://schemas.microsoft.com/office/powerpoint/2010/main" val="5313672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Computer Programming</a:t>
            </a:r>
            <a:endParaRPr lang="en-US" dirty="0"/>
          </a:p>
        </p:txBody>
      </p:sp>
      <p:sp>
        <p:nvSpPr>
          <p:cNvPr id="5" name="Text Placeholder 4"/>
          <p:cNvSpPr>
            <a:spLocks noGrp="1"/>
          </p:cNvSpPr>
          <p:nvPr>
            <p:ph type="body" sz="half" idx="2"/>
          </p:nvPr>
        </p:nvSpPr>
        <p:spPr/>
        <p:txBody>
          <a:bodyPr>
            <a:normAutofit/>
          </a:bodyPr>
          <a:lstStyle/>
          <a:p>
            <a:r>
              <a:rPr lang="en-US" sz="2000" dirty="0" smtClean="0"/>
              <a:t>Introduction to computer programming</a:t>
            </a:r>
            <a:endParaRPr lang="en-US" sz="2000" dirty="0"/>
          </a:p>
        </p:txBody>
      </p:sp>
    </p:spTree>
    <p:extLst>
      <p:ext uri="{BB962C8B-B14F-4D97-AF65-F5344CB8AC3E}">
        <p14:creationId xmlns:p14="http://schemas.microsoft.com/office/powerpoint/2010/main" val="113843202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a:t>
            </a:r>
            <a:r>
              <a:rPr lang="en-US" dirty="0"/>
              <a:t>I</a:t>
            </a:r>
            <a:r>
              <a:rPr lang="en-US" dirty="0" smtClean="0"/>
              <a:t>s Programming? </a:t>
            </a:r>
            <a:r>
              <a:rPr lang="en-US" sz="2800" dirty="0"/>
              <a:t>(1 of 2)</a:t>
            </a:r>
            <a:endParaRPr lang="en-US" sz="2800" dirty="0"/>
          </a:p>
        </p:txBody>
      </p:sp>
      <p:sp>
        <p:nvSpPr>
          <p:cNvPr id="3" name="Content Placeholder 2"/>
          <p:cNvSpPr>
            <a:spLocks noGrp="1"/>
          </p:cNvSpPr>
          <p:nvPr>
            <p:ph idx="1"/>
          </p:nvPr>
        </p:nvSpPr>
        <p:spPr/>
        <p:txBody>
          <a:bodyPr>
            <a:noAutofit/>
          </a:bodyPr>
          <a:lstStyle/>
          <a:p>
            <a:r>
              <a:rPr lang="en-US" sz="2000" i="1" dirty="0"/>
              <a:t>Programming</a:t>
            </a:r>
            <a:r>
              <a:rPr lang="en-US" sz="2000" dirty="0"/>
              <a:t> means writing instructions to tell the computer to do a certain task.</a:t>
            </a:r>
          </a:p>
          <a:p>
            <a:r>
              <a:rPr lang="en-US" sz="2000" dirty="0"/>
              <a:t>Programming is </a:t>
            </a:r>
            <a:r>
              <a:rPr lang="en-US" sz="2000" dirty="0"/>
              <a:t>a </a:t>
            </a:r>
            <a:r>
              <a:rPr lang="en-US" sz="2000" dirty="0"/>
              <a:t>creative </a:t>
            </a:r>
            <a:r>
              <a:rPr lang="en-US" sz="2000" dirty="0"/>
              <a:t>and rewarding </a:t>
            </a:r>
            <a:r>
              <a:rPr lang="en-US" sz="2000" dirty="0"/>
              <a:t>activity. Programmers enjoy solving problems and seeing tangible results.</a:t>
            </a:r>
          </a:p>
          <a:p>
            <a:r>
              <a:rPr lang="en-US" sz="2000" dirty="0"/>
              <a:t>People write </a:t>
            </a:r>
            <a:r>
              <a:rPr lang="en-US" sz="2000" dirty="0"/>
              <a:t>programs </a:t>
            </a:r>
            <a:r>
              <a:rPr lang="en-US" sz="2000" dirty="0"/>
              <a:t>for many reasons, from analyzing multi-dimensional data sets to creating an interactive web page to controlling machinery.</a:t>
            </a:r>
            <a:endParaRPr lang="en-US" sz="2000" dirty="0"/>
          </a:p>
          <a:p>
            <a:r>
              <a:rPr lang="en-US" sz="2000" dirty="0"/>
              <a:t>Computers are all around us daily: laptops and cell phones are obvious ones, but computers are also found in cars, home appliances, and entertainment / personal devices.</a:t>
            </a:r>
          </a:p>
          <a:p>
            <a:r>
              <a:rPr lang="en-US" sz="2000" dirty="0"/>
              <a:t>If you have ever successfully set a ringtone on your phone, or entered an address in a GPS, or set up a game system to play, then you’ve had your first experience in programming. You’ve completed a sequence of steps to tell the computer to do a task.</a:t>
            </a:r>
            <a:endParaRPr lang="en-US" sz="2000" dirty="0"/>
          </a:p>
        </p:txBody>
      </p:sp>
    </p:spTree>
    <p:extLst>
      <p:ext uri="{BB962C8B-B14F-4D97-AF65-F5344CB8AC3E}">
        <p14:creationId xmlns:p14="http://schemas.microsoft.com/office/powerpoint/2010/main" val="17306251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Is </a:t>
            </a:r>
            <a:r>
              <a:rPr lang="en-US" dirty="0"/>
              <a:t>P</a:t>
            </a:r>
            <a:r>
              <a:rPr lang="en-US" dirty="0" smtClean="0"/>
              <a:t>rogramming? </a:t>
            </a:r>
            <a:r>
              <a:rPr lang="en-US" sz="2800" dirty="0"/>
              <a:t>(2 of 2)</a:t>
            </a:r>
            <a:endParaRPr lang="en-US" dirty="0"/>
          </a:p>
        </p:txBody>
      </p:sp>
      <p:sp>
        <p:nvSpPr>
          <p:cNvPr id="3" name="Content Placeholder 2"/>
          <p:cNvSpPr>
            <a:spLocks noGrp="1"/>
          </p:cNvSpPr>
          <p:nvPr>
            <p:ph idx="1"/>
          </p:nvPr>
        </p:nvSpPr>
        <p:spPr/>
        <p:txBody>
          <a:bodyPr>
            <a:noAutofit/>
          </a:bodyPr>
          <a:lstStyle/>
          <a:p>
            <a:r>
              <a:rPr lang="en-US" sz="2000" dirty="0"/>
              <a:t>If we were to write the instructions to show someone how to set the ringtone on a phone, it would be similar to this:</a:t>
            </a:r>
          </a:p>
          <a:p>
            <a:pPr marL="914400" lvl="1" indent="-457200">
              <a:buFont typeface="+mj-lt"/>
              <a:buAutoNum type="arabicPeriod"/>
            </a:pPr>
            <a:r>
              <a:rPr lang="en-US" sz="1800" dirty="0"/>
              <a:t>Go to the phone Settings menu</a:t>
            </a:r>
          </a:p>
          <a:p>
            <a:pPr marL="914400" lvl="1" indent="-457200">
              <a:buFont typeface="+mj-lt"/>
              <a:buAutoNum type="arabicPeriod"/>
            </a:pPr>
            <a:r>
              <a:rPr lang="en-US" sz="1800" dirty="0"/>
              <a:t>Choose the Sound menu</a:t>
            </a:r>
          </a:p>
          <a:p>
            <a:pPr marL="914400" lvl="1" indent="-457200">
              <a:buFont typeface="+mj-lt"/>
              <a:buAutoNum type="arabicPeriod"/>
            </a:pPr>
            <a:r>
              <a:rPr lang="en-US" sz="1800" dirty="0"/>
              <a:t>Choose the Ringtones menu</a:t>
            </a:r>
          </a:p>
          <a:p>
            <a:pPr marL="914400" lvl="1" indent="-457200">
              <a:buFont typeface="+mj-lt"/>
              <a:buAutoNum type="arabicPeriod"/>
            </a:pPr>
            <a:r>
              <a:rPr lang="en-US" sz="1800" dirty="0"/>
              <a:t>Select the ringtone you like</a:t>
            </a:r>
          </a:p>
          <a:p>
            <a:pPr marL="914400" lvl="1" indent="-457200">
              <a:buFont typeface="+mj-lt"/>
              <a:buAutoNum type="arabicPeriod"/>
            </a:pPr>
            <a:r>
              <a:rPr lang="en-US" sz="1800" dirty="0"/>
              <a:t>Click OK to save the ringtone that you choose</a:t>
            </a:r>
          </a:p>
          <a:p>
            <a:r>
              <a:rPr lang="en-US" sz="2000" dirty="0"/>
              <a:t>The steps above are instructions that we give to our phone, the computer, to perform a task. They are equivalent to a </a:t>
            </a:r>
            <a:r>
              <a:rPr lang="en-US" sz="2000" i="1" dirty="0"/>
              <a:t>computer program</a:t>
            </a:r>
            <a:r>
              <a:rPr lang="en-US" sz="2000" dirty="0"/>
              <a:t>.</a:t>
            </a:r>
          </a:p>
          <a:p>
            <a:r>
              <a:rPr lang="en-US" sz="2000" dirty="0"/>
              <a:t>When someone calls our phone, the phone (the computer) follows our instructions and plays our chosen ringtone.</a:t>
            </a:r>
          </a:p>
          <a:p>
            <a:r>
              <a:rPr lang="en-US" sz="2000" dirty="0"/>
              <a:t>Similar to the “programming” example above, in this class we write instructions that tell the computer to do a specific task, and then we run the program to see the result.</a:t>
            </a:r>
            <a:endParaRPr lang="en-US" sz="2000" dirty="0"/>
          </a:p>
        </p:txBody>
      </p:sp>
    </p:spTree>
    <p:extLst>
      <p:ext uri="{BB962C8B-B14F-4D97-AF65-F5344CB8AC3E}">
        <p14:creationId xmlns:p14="http://schemas.microsoft.com/office/powerpoint/2010/main" val="109910378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0" y="785638"/>
            <a:ext cx="8610600" cy="1293028"/>
          </a:xfrm>
        </p:spPr>
        <p:txBody>
          <a:bodyPr>
            <a:normAutofit/>
          </a:bodyPr>
          <a:lstStyle/>
          <a:p>
            <a:r>
              <a:rPr lang="en-US" dirty="0" smtClean="0"/>
              <a:t>Computer Architecture </a:t>
            </a:r>
            <a:r>
              <a:rPr lang="en-US" sz="2800" dirty="0"/>
              <a:t>(1 of 2)</a:t>
            </a:r>
            <a:endParaRPr lang="en-US" sz="2800" dirty="0"/>
          </a:p>
        </p:txBody>
      </p:sp>
      <p:sp>
        <p:nvSpPr>
          <p:cNvPr id="3" name="Content Placeholder 2"/>
          <p:cNvSpPr>
            <a:spLocks noGrp="1"/>
          </p:cNvSpPr>
          <p:nvPr>
            <p:ph idx="1"/>
          </p:nvPr>
        </p:nvSpPr>
        <p:spPr/>
        <p:txBody>
          <a:bodyPr>
            <a:noAutofit/>
          </a:bodyPr>
          <a:lstStyle/>
          <a:p>
            <a:r>
              <a:rPr lang="en-US" sz="2000" dirty="0"/>
              <a:t>L</a:t>
            </a:r>
            <a:r>
              <a:rPr lang="en-US" sz="2000" dirty="0"/>
              <a:t>aptops, cell phones, game systems, certain appliances…  are all considered computers. So what makes a device a computer?</a:t>
            </a:r>
          </a:p>
          <a:p>
            <a:r>
              <a:rPr lang="en-US" sz="2000" dirty="0"/>
              <a:t>A computer has the following main components that are connected together:</a:t>
            </a:r>
          </a:p>
          <a:p>
            <a:pPr marL="857250" lvl="1" indent="-457200">
              <a:buFont typeface="+mj-lt"/>
              <a:buAutoNum type="arabicPeriod"/>
            </a:pPr>
            <a:r>
              <a:rPr lang="en-US" dirty="0"/>
              <a:t>Central Processing Unit or </a:t>
            </a:r>
            <a:r>
              <a:rPr lang="en-US" i="1" dirty="0"/>
              <a:t>CPU</a:t>
            </a:r>
            <a:r>
              <a:rPr lang="en-US" dirty="0"/>
              <a:t>: the “brain” of the computer. The CPU runs our instructions to do the task we specify.</a:t>
            </a:r>
          </a:p>
          <a:p>
            <a:pPr marL="857250" lvl="1" indent="-457200">
              <a:buFont typeface="+mj-lt"/>
              <a:buAutoNum type="arabicPeriod"/>
            </a:pPr>
            <a:r>
              <a:rPr lang="en-US" i="1" dirty="0"/>
              <a:t>Memory</a:t>
            </a:r>
            <a:r>
              <a:rPr lang="en-US" dirty="0"/>
              <a:t>: stores data and instructions that the CPU uses.</a:t>
            </a:r>
          </a:p>
          <a:p>
            <a:pPr marL="857250" lvl="1" indent="-457200">
              <a:buFont typeface="+mj-lt"/>
              <a:buAutoNum type="arabicPeriod"/>
            </a:pPr>
            <a:r>
              <a:rPr lang="en-US" i="1" dirty="0"/>
              <a:t>Network</a:t>
            </a:r>
            <a:r>
              <a:rPr lang="en-US" dirty="0"/>
              <a:t>: connects the computer to the internet.</a:t>
            </a:r>
          </a:p>
          <a:p>
            <a:pPr marL="857250" lvl="1" indent="-457200">
              <a:buFont typeface="+mj-lt"/>
              <a:buAutoNum type="arabicPeriod"/>
            </a:pPr>
            <a:r>
              <a:rPr lang="en-US" dirty="0"/>
              <a:t>Input / Output or </a:t>
            </a:r>
            <a:r>
              <a:rPr lang="en-US" i="1" dirty="0"/>
              <a:t>IO Devices</a:t>
            </a:r>
            <a:r>
              <a:rPr lang="en-US" dirty="0"/>
              <a:t>: such as keyboard, touch screen, camera, hard drive, sensor, etc. </a:t>
            </a:r>
            <a:endParaRPr lang="en-US" dirty="0" smtClean="0"/>
          </a:p>
          <a:p>
            <a:pPr marL="1314450" lvl="2" indent="-457200">
              <a:buFont typeface="Arial" charset="0"/>
              <a:buChar char="•"/>
            </a:pPr>
            <a:r>
              <a:rPr lang="en-US" dirty="0" smtClean="0"/>
              <a:t>An </a:t>
            </a:r>
            <a:r>
              <a:rPr lang="en-US" dirty="0"/>
              <a:t>input device is used to enter data into the computer, such as a mouse being used to select a </a:t>
            </a:r>
            <a:r>
              <a:rPr lang="en-US" dirty="0" smtClean="0"/>
              <a:t>choice.</a:t>
            </a:r>
          </a:p>
          <a:p>
            <a:pPr marL="1314450" lvl="2" indent="-457200">
              <a:buFont typeface="Arial" charset="0"/>
              <a:buChar char="•"/>
            </a:pPr>
            <a:r>
              <a:rPr lang="en-US" dirty="0" smtClean="0"/>
              <a:t>An </a:t>
            </a:r>
            <a:r>
              <a:rPr lang="en-US" dirty="0"/>
              <a:t>output device receives data that are sent out from the computer, such as a screen that displays the result.</a:t>
            </a:r>
          </a:p>
          <a:p>
            <a:pPr>
              <a:buNone/>
            </a:pPr>
            <a:endParaRPr lang="en-US" sz="2000" dirty="0"/>
          </a:p>
          <a:p>
            <a:pPr>
              <a:buNone/>
            </a:pPr>
            <a:endParaRPr lang="en-US" sz="2000" dirty="0"/>
          </a:p>
          <a:p>
            <a:pPr>
              <a:spcBef>
                <a:spcPts val="1200"/>
              </a:spcBef>
              <a:buNone/>
            </a:pPr>
            <a:endParaRPr lang="en-US" sz="2000" dirty="0"/>
          </a:p>
        </p:txBody>
      </p:sp>
    </p:spTree>
    <p:extLst>
      <p:ext uri="{BB962C8B-B14F-4D97-AF65-F5344CB8AC3E}">
        <p14:creationId xmlns:p14="http://schemas.microsoft.com/office/powerpoint/2010/main" val="21304330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Computer Architecture </a:t>
            </a:r>
            <a:r>
              <a:rPr lang="en-US" sz="2800" dirty="0"/>
              <a:t>(2 of 2)</a:t>
            </a:r>
            <a:endParaRPr lang="en-US" dirty="0"/>
          </a:p>
        </p:txBody>
      </p:sp>
      <p:sp>
        <p:nvSpPr>
          <p:cNvPr id="3" name="Content Placeholder 2"/>
          <p:cNvSpPr>
            <a:spLocks noGrp="1"/>
          </p:cNvSpPr>
          <p:nvPr>
            <p:ph idx="1"/>
          </p:nvPr>
        </p:nvSpPr>
        <p:spPr>
          <a:xfrm>
            <a:off x="685800" y="1796902"/>
            <a:ext cx="10820400" cy="4421783"/>
          </a:xfrm>
          <a:ln w="0">
            <a:noFill/>
          </a:ln>
        </p:spPr>
        <p:txBody>
          <a:bodyPr>
            <a:noAutofit/>
          </a:bodyPr>
          <a:lstStyle/>
          <a:p>
            <a:r>
              <a:rPr lang="en-US" sz="1800" dirty="0"/>
              <a:t>The following diagram shows the basic hardware components of a computer:</a:t>
            </a:r>
          </a:p>
          <a:p>
            <a:endParaRPr lang="en-US" sz="1800" dirty="0"/>
          </a:p>
          <a:p>
            <a:pPr>
              <a:buNone/>
            </a:pPr>
            <a:endParaRPr lang="en-US" sz="1800" dirty="0"/>
          </a:p>
          <a:p>
            <a:pPr>
              <a:spcBef>
                <a:spcPts val="0"/>
              </a:spcBef>
              <a:buNone/>
            </a:pPr>
            <a:endParaRPr lang="en-US" sz="1800" dirty="0" smtClean="0"/>
          </a:p>
          <a:p>
            <a:pPr>
              <a:spcBef>
                <a:spcPts val="0"/>
              </a:spcBef>
              <a:buNone/>
            </a:pPr>
            <a:endParaRPr lang="en-US" sz="1800" dirty="0" smtClean="0"/>
          </a:p>
          <a:p>
            <a:pPr>
              <a:spcBef>
                <a:spcPts val="0"/>
              </a:spcBef>
              <a:buNone/>
            </a:pPr>
            <a:endParaRPr lang="en-US" sz="1800" dirty="0"/>
          </a:p>
          <a:p>
            <a:r>
              <a:rPr lang="en-US" sz="1800" dirty="0"/>
              <a:t>We typically use an </a:t>
            </a:r>
            <a:r>
              <a:rPr lang="en-US" sz="1800" i="1" dirty="0"/>
              <a:t>IO device </a:t>
            </a:r>
            <a:r>
              <a:rPr lang="en-US" sz="1800" dirty="0"/>
              <a:t>such as a keyboard to enter our instructions (or our program) into the computer.</a:t>
            </a:r>
          </a:p>
          <a:p>
            <a:r>
              <a:rPr lang="en-US" sz="1800" dirty="0"/>
              <a:t>The computer stores our program and data in </a:t>
            </a:r>
            <a:r>
              <a:rPr lang="en-US" sz="1800" i="1" dirty="0"/>
              <a:t>memory</a:t>
            </a:r>
            <a:r>
              <a:rPr lang="en-US" sz="1800" dirty="0"/>
              <a:t>.</a:t>
            </a:r>
          </a:p>
          <a:p>
            <a:r>
              <a:rPr lang="en-US" sz="1800" dirty="0"/>
              <a:t>When the program runs, the instructions in the program are sent to the </a:t>
            </a:r>
            <a:r>
              <a:rPr lang="en-US" sz="1800" i="1" dirty="0"/>
              <a:t>CPU</a:t>
            </a:r>
            <a:r>
              <a:rPr lang="en-US" sz="1800" dirty="0"/>
              <a:t>, where each instruction is run or executed.</a:t>
            </a:r>
          </a:p>
          <a:p>
            <a:r>
              <a:rPr lang="en-US" sz="1800" dirty="0"/>
              <a:t>As the instructions run, the computer may access the </a:t>
            </a:r>
            <a:r>
              <a:rPr lang="en-US" sz="1800" i="1" dirty="0"/>
              <a:t>network</a:t>
            </a:r>
            <a:r>
              <a:rPr lang="en-US" sz="1800" dirty="0"/>
              <a:t> to communicate with remote servers (other computers).</a:t>
            </a:r>
          </a:p>
          <a:p>
            <a:r>
              <a:rPr lang="en-US" sz="1800" dirty="0"/>
              <a:t>When there are output data, the data are displayed through </a:t>
            </a:r>
            <a:r>
              <a:rPr lang="en-US" sz="1800" i="1" dirty="0"/>
              <a:t>output devices</a:t>
            </a:r>
            <a:r>
              <a:rPr lang="en-US" sz="1800" dirty="0"/>
              <a:t>, sent out on the </a:t>
            </a:r>
            <a:r>
              <a:rPr lang="en-US" sz="1800" i="1" dirty="0"/>
              <a:t>network</a:t>
            </a:r>
            <a:r>
              <a:rPr lang="en-US" sz="1800" dirty="0"/>
              <a:t>, or stored in </a:t>
            </a:r>
            <a:r>
              <a:rPr lang="en-US" sz="1800" i="1" dirty="0"/>
              <a:t>memory</a:t>
            </a:r>
            <a:r>
              <a:rPr lang="en-US" sz="1800" dirty="0"/>
              <a:t>.</a:t>
            </a:r>
          </a:p>
        </p:txBody>
      </p:sp>
      <p:grpSp>
        <p:nvGrpSpPr>
          <p:cNvPr id="4" name="Group 3"/>
          <p:cNvGrpSpPr/>
          <p:nvPr/>
        </p:nvGrpSpPr>
        <p:grpSpPr>
          <a:xfrm>
            <a:off x="2248785" y="2259050"/>
            <a:ext cx="6119038" cy="1252662"/>
            <a:chOff x="533400" y="3048000"/>
            <a:chExt cx="6858000" cy="1313268"/>
          </a:xfrm>
        </p:grpSpPr>
        <p:sp>
          <p:nvSpPr>
            <p:cNvPr id="5" name="TextBox 4"/>
            <p:cNvSpPr txBox="1"/>
            <p:nvPr/>
          </p:nvSpPr>
          <p:spPr>
            <a:xfrm>
              <a:off x="2819400" y="3048000"/>
              <a:ext cx="2514600" cy="548534"/>
            </a:xfrm>
            <a:prstGeom prst="rect">
              <a:avLst/>
            </a:prstGeom>
            <a:noFill/>
            <a:ln>
              <a:solidFill>
                <a:schemeClr val="tx1"/>
              </a:solidFill>
            </a:ln>
          </p:spPr>
          <p:txBody>
            <a:bodyPr wrap="square" rtlCol="0">
              <a:spAutoFit/>
            </a:bodyPr>
            <a:lstStyle/>
            <a:p>
              <a:pPr algn="ctr"/>
              <a:r>
                <a:rPr lang="en-US" sz="1400" dirty="0"/>
                <a:t>Central Processing Unit </a:t>
              </a:r>
            </a:p>
            <a:p>
              <a:pPr algn="ctr"/>
              <a:r>
                <a:rPr lang="en-US" sz="1400" dirty="0"/>
                <a:t>(CPU)</a:t>
              </a:r>
              <a:endParaRPr lang="en-US" sz="1400" dirty="0"/>
            </a:p>
          </p:txBody>
        </p:sp>
        <p:sp>
          <p:nvSpPr>
            <p:cNvPr id="6" name="TextBox 5"/>
            <p:cNvSpPr txBox="1"/>
            <p:nvPr/>
          </p:nvSpPr>
          <p:spPr>
            <a:xfrm>
              <a:off x="2590800" y="4038600"/>
              <a:ext cx="2971800" cy="322668"/>
            </a:xfrm>
            <a:prstGeom prst="rect">
              <a:avLst/>
            </a:prstGeom>
            <a:noFill/>
            <a:ln>
              <a:solidFill>
                <a:schemeClr val="tx1"/>
              </a:solidFill>
            </a:ln>
          </p:spPr>
          <p:txBody>
            <a:bodyPr wrap="square" rtlCol="0">
              <a:spAutoFit/>
            </a:bodyPr>
            <a:lstStyle/>
            <a:p>
              <a:pPr algn="ctr"/>
              <a:r>
                <a:rPr lang="en-US" sz="1400" dirty="0"/>
                <a:t>Memory</a:t>
              </a:r>
            </a:p>
          </p:txBody>
        </p:sp>
        <p:sp>
          <p:nvSpPr>
            <p:cNvPr id="7" name="TextBox 6"/>
            <p:cNvSpPr txBox="1"/>
            <p:nvPr/>
          </p:nvSpPr>
          <p:spPr>
            <a:xfrm>
              <a:off x="533400" y="3733800"/>
              <a:ext cx="1676400" cy="322668"/>
            </a:xfrm>
            <a:prstGeom prst="rect">
              <a:avLst/>
            </a:prstGeom>
            <a:noFill/>
            <a:ln>
              <a:solidFill>
                <a:schemeClr val="tx1"/>
              </a:solidFill>
            </a:ln>
          </p:spPr>
          <p:txBody>
            <a:bodyPr wrap="square" rtlCol="0">
              <a:spAutoFit/>
            </a:bodyPr>
            <a:lstStyle/>
            <a:p>
              <a:pPr algn="ctr"/>
              <a:r>
                <a:rPr lang="en-US" sz="1400" dirty="0"/>
                <a:t> IO Devices</a:t>
              </a:r>
            </a:p>
          </p:txBody>
        </p:sp>
        <p:sp>
          <p:nvSpPr>
            <p:cNvPr id="8" name="TextBox 7"/>
            <p:cNvSpPr txBox="1"/>
            <p:nvPr/>
          </p:nvSpPr>
          <p:spPr>
            <a:xfrm>
              <a:off x="6019800" y="3733800"/>
              <a:ext cx="1371600" cy="322668"/>
            </a:xfrm>
            <a:prstGeom prst="rect">
              <a:avLst/>
            </a:prstGeom>
            <a:noFill/>
            <a:ln>
              <a:solidFill>
                <a:schemeClr val="tx1"/>
              </a:solidFill>
            </a:ln>
          </p:spPr>
          <p:txBody>
            <a:bodyPr wrap="square" rtlCol="0">
              <a:spAutoFit/>
            </a:bodyPr>
            <a:lstStyle/>
            <a:p>
              <a:pPr algn="ctr"/>
              <a:r>
                <a:rPr lang="en-US" sz="1400" dirty="0"/>
                <a:t>Network</a:t>
              </a:r>
              <a:endParaRPr lang="en-US" sz="1400" dirty="0"/>
            </a:p>
          </p:txBody>
        </p:sp>
        <p:cxnSp>
          <p:nvCxnSpPr>
            <p:cNvPr id="9" name="Straight Connector 8"/>
            <p:cNvCxnSpPr/>
            <p:nvPr/>
          </p:nvCxnSpPr>
          <p:spPr>
            <a:xfrm>
              <a:off x="2209800" y="3886200"/>
              <a:ext cx="1828800" cy="0"/>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962400" y="3886200"/>
              <a:ext cx="2057400" cy="0"/>
            </a:xfrm>
            <a:prstGeom prst="line">
              <a:avLst/>
            </a:prstGeom>
            <a:ln w="15875"/>
          </p:spPr>
          <p:style>
            <a:lnRef idx="1">
              <a:schemeClr val="accent1"/>
            </a:lnRef>
            <a:fillRef idx="0">
              <a:schemeClr val="accent1"/>
            </a:fillRef>
            <a:effectRef idx="0">
              <a:schemeClr val="accent1"/>
            </a:effectRef>
            <a:fontRef idx="minor">
              <a:schemeClr val="tx1"/>
            </a:fontRef>
          </p:style>
        </p:cxnSp>
      </p:grpSp>
      <p:cxnSp>
        <p:nvCxnSpPr>
          <p:cNvPr id="12" name="Straight Connector 11"/>
          <p:cNvCxnSpPr>
            <a:stCxn id="5" idx="2"/>
            <a:endCxn id="6" idx="0"/>
          </p:cNvCxnSpPr>
          <p:nvPr/>
        </p:nvCxnSpPr>
        <p:spPr>
          <a:xfrm>
            <a:off x="5410288" y="2782270"/>
            <a:ext cx="0" cy="421665"/>
          </a:xfrm>
          <a:prstGeom prst="line">
            <a:avLst/>
          </a:prstGeom>
          <a:ln w="158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15600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Instruction Cycle</a:t>
            </a:r>
            <a:endParaRPr lang="en-US" sz="2800" dirty="0"/>
          </a:p>
        </p:txBody>
      </p:sp>
      <p:sp>
        <p:nvSpPr>
          <p:cNvPr id="3" name="Content Placeholder 2"/>
          <p:cNvSpPr>
            <a:spLocks noGrp="1"/>
          </p:cNvSpPr>
          <p:nvPr>
            <p:ph idx="1"/>
          </p:nvPr>
        </p:nvSpPr>
        <p:spPr/>
        <p:txBody>
          <a:bodyPr>
            <a:noAutofit/>
          </a:bodyPr>
          <a:lstStyle/>
          <a:p>
            <a:pPr>
              <a:buNone/>
            </a:pPr>
            <a:r>
              <a:rPr lang="en-US" sz="1800" dirty="0"/>
              <a:t>	When our program runs, each instruction in our program goes through the stages of an </a:t>
            </a:r>
            <a:r>
              <a:rPr lang="en-US" sz="1800" i="1" dirty="0"/>
              <a:t>instruction cycle</a:t>
            </a:r>
            <a:r>
              <a:rPr lang="en-US" sz="1800" dirty="0"/>
              <a:t>:</a:t>
            </a:r>
          </a:p>
          <a:p>
            <a:endParaRPr lang="en-US" sz="1800" dirty="0"/>
          </a:p>
          <a:p>
            <a:endParaRPr lang="en-US" sz="1800" dirty="0"/>
          </a:p>
          <a:p>
            <a:endParaRPr lang="en-US" sz="1800" dirty="0"/>
          </a:p>
          <a:p>
            <a:pPr>
              <a:buNone/>
            </a:pPr>
            <a:endParaRPr lang="en-US" sz="1800" dirty="0"/>
          </a:p>
          <a:p>
            <a:pPr marL="857250" lvl="1" indent="-457200">
              <a:buFont typeface="+mj-lt"/>
              <a:buAutoNum type="arabicPeriod"/>
            </a:pPr>
            <a:r>
              <a:rPr lang="en-US" sz="1800" dirty="0"/>
              <a:t>The instruction is fetched from memory</a:t>
            </a:r>
          </a:p>
          <a:p>
            <a:pPr marL="857250" lvl="1" indent="-457200">
              <a:buFont typeface="+mj-lt"/>
              <a:buAutoNum type="arabicPeriod"/>
            </a:pPr>
            <a:r>
              <a:rPr lang="en-US" sz="1800" dirty="0"/>
              <a:t>It is decoded into a specific CPU operation and associated data</a:t>
            </a:r>
          </a:p>
          <a:p>
            <a:pPr marL="857250" lvl="1" indent="-457200">
              <a:buFont typeface="+mj-lt"/>
              <a:buAutoNum type="arabicPeriod"/>
            </a:pPr>
            <a:r>
              <a:rPr lang="en-US" sz="1800" dirty="0"/>
              <a:t>The CPU executes or performs the operation on the data</a:t>
            </a:r>
          </a:p>
          <a:p>
            <a:pPr marL="857250" lvl="1" indent="-457200">
              <a:buFont typeface="+mj-lt"/>
              <a:buAutoNum type="arabicPeriod"/>
            </a:pPr>
            <a:r>
              <a:rPr lang="en-US" sz="1800" dirty="0"/>
              <a:t>The result of the operation is stored</a:t>
            </a:r>
          </a:p>
          <a:p>
            <a:pPr marL="857250" lvl="1" indent="-457200">
              <a:spcBef>
                <a:spcPts val="0"/>
              </a:spcBef>
              <a:buNone/>
            </a:pPr>
            <a:endParaRPr lang="en-US" sz="100" dirty="0"/>
          </a:p>
          <a:p>
            <a:pPr marL="857250" lvl="1" indent="-457200">
              <a:buFont typeface="+mj-lt"/>
              <a:buAutoNum type="arabicPeriod"/>
            </a:pPr>
            <a:r>
              <a:rPr lang="en-US" sz="1800" dirty="0"/>
              <a:t>The next instruction is fetched from memory</a:t>
            </a:r>
          </a:p>
          <a:p>
            <a:pPr marL="857250" lvl="1" indent="-457200">
              <a:buFont typeface="+mj-lt"/>
              <a:buAutoNum type="arabicPeriod"/>
            </a:pPr>
            <a:r>
              <a:rPr lang="en-US" sz="1800" dirty="0"/>
              <a:t>It is decoded …</a:t>
            </a:r>
          </a:p>
          <a:p>
            <a:pPr marL="457200" indent="-457200">
              <a:buNone/>
            </a:pPr>
            <a:r>
              <a:rPr lang="en-US" sz="1800" dirty="0"/>
              <a:t>	</a:t>
            </a:r>
            <a:r>
              <a:rPr lang="en-US" sz="1800" dirty="0"/>
              <a:t>The cycle continues until all instructions have run.</a:t>
            </a:r>
            <a:endParaRPr lang="en-US" sz="1800" dirty="0"/>
          </a:p>
        </p:txBody>
      </p:sp>
      <p:grpSp>
        <p:nvGrpSpPr>
          <p:cNvPr id="22" name="Group 21"/>
          <p:cNvGrpSpPr/>
          <p:nvPr/>
        </p:nvGrpSpPr>
        <p:grpSpPr>
          <a:xfrm>
            <a:off x="3157139" y="2626242"/>
            <a:ext cx="3381694" cy="1390682"/>
            <a:chOff x="3013027" y="2133600"/>
            <a:chExt cx="3074614" cy="1526977"/>
          </a:xfrm>
        </p:grpSpPr>
        <p:sp>
          <p:nvSpPr>
            <p:cNvPr id="4" name="TextBox 3"/>
            <p:cNvSpPr txBox="1"/>
            <p:nvPr/>
          </p:nvSpPr>
          <p:spPr>
            <a:xfrm>
              <a:off x="4114800" y="2133600"/>
              <a:ext cx="847398" cy="307777"/>
            </a:xfrm>
            <a:prstGeom prst="rect">
              <a:avLst/>
            </a:prstGeom>
            <a:noFill/>
            <a:ln w="9525">
              <a:solidFill>
                <a:schemeClr val="tx1"/>
              </a:solidFill>
            </a:ln>
          </p:spPr>
          <p:txBody>
            <a:bodyPr wrap="square" rtlCol="0">
              <a:spAutoFit/>
            </a:bodyPr>
            <a:lstStyle/>
            <a:p>
              <a:pPr algn="ctr"/>
              <a:r>
                <a:rPr lang="en-US" sz="1400" dirty="0"/>
                <a:t>Fetch</a:t>
              </a:r>
              <a:endParaRPr lang="en-US" sz="1400" dirty="0"/>
            </a:p>
          </p:txBody>
        </p:sp>
        <p:sp>
          <p:nvSpPr>
            <p:cNvPr id="5" name="TextBox 4"/>
            <p:cNvSpPr txBox="1"/>
            <p:nvPr/>
          </p:nvSpPr>
          <p:spPr>
            <a:xfrm>
              <a:off x="5189959" y="2740198"/>
              <a:ext cx="897682" cy="523220"/>
            </a:xfrm>
            <a:prstGeom prst="rect">
              <a:avLst/>
            </a:prstGeom>
            <a:noFill/>
            <a:ln w="9525">
              <a:solidFill>
                <a:schemeClr val="tx1"/>
              </a:solidFill>
            </a:ln>
          </p:spPr>
          <p:txBody>
            <a:bodyPr wrap="square" rtlCol="0">
              <a:spAutoFit/>
            </a:bodyPr>
            <a:lstStyle/>
            <a:p>
              <a:r>
                <a:rPr lang="en-US" sz="1400" dirty="0"/>
                <a:t>Decode</a:t>
              </a:r>
              <a:endParaRPr lang="en-US" sz="1400" dirty="0"/>
            </a:p>
          </p:txBody>
        </p:sp>
        <p:sp>
          <p:nvSpPr>
            <p:cNvPr id="6" name="TextBox 5"/>
            <p:cNvSpPr txBox="1"/>
            <p:nvPr/>
          </p:nvSpPr>
          <p:spPr>
            <a:xfrm>
              <a:off x="4114800" y="3352800"/>
              <a:ext cx="915059" cy="307777"/>
            </a:xfrm>
            <a:prstGeom prst="rect">
              <a:avLst/>
            </a:prstGeom>
            <a:noFill/>
            <a:ln w="9525">
              <a:solidFill>
                <a:schemeClr val="tx1"/>
              </a:solidFill>
            </a:ln>
          </p:spPr>
          <p:txBody>
            <a:bodyPr wrap="square" rtlCol="0">
              <a:spAutoFit/>
            </a:bodyPr>
            <a:lstStyle/>
            <a:p>
              <a:r>
                <a:rPr lang="en-US" sz="1400" dirty="0"/>
                <a:t>Execute</a:t>
              </a:r>
              <a:endParaRPr lang="en-US" sz="1400" dirty="0"/>
            </a:p>
          </p:txBody>
        </p:sp>
        <p:sp>
          <p:nvSpPr>
            <p:cNvPr id="7" name="TextBox 6"/>
            <p:cNvSpPr txBox="1"/>
            <p:nvPr/>
          </p:nvSpPr>
          <p:spPr>
            <a:xfrm>
              <a:off x="3013027" y="2763369"/>
              <a:ext cx="831945" cy="307777"/>
            </a:xfrm>
            <a:prstGeom prst="rect">
              <a:avLst/>
            </a:prstGeom>
            <a:noFill/>
            <a:ln w="9525">
              <a:solidFill>
                <a:schemeClr val="tx1"/>
              </a:solidFill>
            </a:ln>
          </p:spPr>
          <p:txBody>
            <a:bodyPr wrap="square" rtlCol="0">
              <a:spAutoFit/>
            </a:bodyPr>
            <a:lstStyle/>
            <a:p>
              <a:pPr algn="ctr"/>
              <a:r>
                <a:rPr lang="en-US" sz="1400" dirty="0"/>
                <a:t>Store</a:t>
              </a:r>
              <a:endParaRPr lang="en-US" sz="1400" dirty="0"/>
            </a:p>
          </p:txBody>
        </p:sp>
        <p:sp>
          <p:nvSpPr>
            <p:cNvPr id="14" name="Bent Arrow 13"/>
            <p:cNvSpPr/>
            <p:nvPr/>
          </p:nvSpPr>
          <p:spPr>
            <a:xfrm>
              <a:off x="3505200" y="2286000"/>
              <a:ext cx="533400" cy="381000"/>
            </a:xfrm>
            <a:prstGeom prst="bentArrow">
              <a:avLst>
                <a:gd name="adj1" fmla="val 25000"/>
                <a:gd name="adj2" fmla="val 32803"/>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endParaRPr>
            </a:p>
          </p:txBody>
        </p:sp>
        <p:sp>
          <p:nvSpPr>
            <p:cNvPr id="17" name="Bent Arrow 16"/>
            <p:cNvSpPr/>
            <p:nvPr/>
          </p:nvSpPr>
          <p:spPr>
            <a:xfrm>
              <a:off x="5105400" y="3276600"/>
              <a:ext cx="533400" cy="381000"/>
            </a:xfrm>
            <a:prstGeom prst="bentArrow">
              <a:avLst>
                <a:gd name="adj1" fmla="val 25000"/>
                <a:gd name="adj2" fmla="val 32803"/>
                <a:gd name="adj3" fmla="val 25000"/>
                <a:gd name="adj4" fmla="val 43750"/>
              </a:avLst>
            </a:prstGeom>
            <a:scene3d>
              <a:camera prst="orthographicFront">
                <a:rot lat="0" lon="0" rev="108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endParaRPr>
            </a:p>
          </p:txBody>
        </p:sp>
        <p:sp>
          <p:nvSpPr>
            <p:cNvPr id="19" name="Bent Arrow 18"/>
            <p:cNvSpPr/>
            <p:nvPr/>
          </p:nvSpPr>
          <p:spPr>
            <a:xfrm>
              <a:off x="3581400" y="3124200"/>
              <a:ext cx="381000" cy="533400"/>
            </a:xfrm>
            <a:prstGeom prst="bentArrow">
              <a:avLst>
                <a:gd name="adj1" fmla="val 25000"/>
                <a:gd name="adj2" fmla="val 21532"/>
                <a:gd name="adj3" fmla="val 25000"/>
                <a:gd name="adj4" fmla="val 43750"/>
              </a:avLst>
            </a:prstGeom>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endParaRPr>
            </a:p>
          </p:txBody>
        </p:sp>
        <p:sp>
          <p:nvSpPr>
            <p:cNvPr id="21" name="Bent Arrow 20"/>
            <p:cNvSpPr/>
            <p:nvPr/>
          </p:nvSpPr>
          <p:spPr>
            <a:xfrm>
              <a:off x="5181600" y="2286000"/>
              <a:ext cx="381000" cy="533400"/>
            </a:xfrm>
            <a:prstGeom prst="bentArrow">
              <a:avLst>
                <a:gd name="adj1" fmla="val 25000"/>
                <a:gd name="adj2" fmla="val 21532"/>
                <a:gd name="adj3" fmla="val 25000"/>
                <a:gd name="adj4" fmla="val 43750"/>
              </a:avLst>
            </a:prstGeom>
            <a:scene3d>
              <a:camera prst="orthographicFront">
                <a:rot lat="0" lon="0" rev="162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endParaRPr>
            </a:p>
          </p:txBody>
        </p:sp>
      </p:grpSp>
    </p:spTree>
    <p:extLst>
      <p:ext uri="{BB962C8B-B14F-4D97-AF65-F5344CB8AC3E}">
        <p14:creationId xmlns:p14="http://schemas.microsoft.com/office/powerpoint/2010/main" val="17071396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defRPr/>
            </a:pPr>
            <a:r>
              <a:rPr lang="en-US" dirty="0" smtClean="0"/>
              <a:t>The Basic Pattern</a:t>
            </a:r>
          </a:p>
        </p:txBody>
      </p:sp>
      <p:sp>
        <p:nvSpPr>
          <p:cNvPr id="38915" name="Rectangle 3"/>
          <p:cNvSpPr>
            <a:spLocks noGrp="1" noChangeArrowheads="1"/>
          </p:cNvSpPr>
          <p:nvPr>
            <p:ph idx="1"/>
          </p:nvPr>
        </p:nvSpPr>
        <p:spPr/>
        <p:txBody>
          <a:bodyPr/>
          <a:lstStyle/>
          <a:p>
            <a:pPr eaLnBrk="1" hangingPunct="1">
              <a:buFont typeface="Arial" charset="0"/>
              <a:buChar char="•"/>
              <a:defRPr/>
            </a:pPr>
            <a:r>
              <a:rPr lang="en-US" dirty="0" smtClean="0"/>
              <a:t>Most of our programs will use the basic pattern </a:t>
            </a:r>
            <a:r>
              <a:rPr lang="en-US" dirty="0" smtClean="0"/>
              <a:t>of</a:t>
            </a:r>
            <a:endParaRPr lang="en-US" dirty="0" smtClean="0"/>
          </a:p>
          <a:p>
            <a:pPr lvl="1" eaLnBrk="1" hangingPunct="1">
              <a:defRPr/>
            </a:pPr>
            <a:r>
              <a:rPr lang="en-US" dirty="0" smtClean="0"/>
              <a:t>Get some user </a:t>
            </a:r>
            <a:r>
              <a:rPr lang="en-US" dirty="0" smtClean="0"/>
              <a:t>input</a:t>
            </a:r>
            <a:endParaRPr lang="en-US" dirty="0" smtClean="0"/>
          </a:p>
          <a:p>
            <a:pPr lvl="1" eaLnBrk="1" hangingPunct="1">
              <a:defRPr/>
            </a:pPr>
            <a:r>
              <a:rPr lang="en-US" dirty="0" smtClean="0"/>
              <a:t>Perform some algorithm on the </a:t>
            </a:r>
            <a:r>
              <a:rPr lang="en-US" dirty="0" smtClean="0"/>
              <a:t>input</a:t>
            </a:r>
            <a:endParaRPr lang="en-US" dirty="0" smtClean="0"/>
          </a:p>
          <a:p>
            <a:pPr lvl="1" eaLnBrk="1" hangingPunct="1">
              <a:defRPr/>
            </a:pPr>
            <a:r>
              <a:rPr lang="en-US" dirty="0" smtClean="0"/>
              <a:t>Provide results as output</a:t>
            </a:r>
          </a:p>
        </p:txBody>
      </p:sp>
    </p:spTree>
    <p:extLst>
      <p:ext uri="{BB962C8B-B14F-4D97-AF65-F5344CB8AC3E}">
        <p14:creationId xmlns:p14="http://schemas.microsoft.com/office/powerpoint/2010/main" val="689328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a:t>
            </a:r>
            <a:r>
              <a:rPr lang="en-US" dirty="0" smtClean="0"/>
              <a:t>agenda</a:t>
            </a:r>
            <a:endParaRPr lang="en-US" dirty="0"/>
          </a:p>
        </p:txBody>
      </p:sp>
      <p:sp>
        <p:nvSpPr>
          <p:cNvPr id="3" name="Content Placeholder 2"/>
          <p:cNvSpPr>
            <a:spLocks noGrp="1"/>
          </p:cNvSpPr>
          <p:nvPr>
            <p:ph idx="1"/>
          </p:nvPr>
        </p:nvSpPr>
        <p:spPr/>
        <p:txBody>
          <a:bodyPr/>
          <a:lstStyle/>
          <a:p>
            <a:r>
              <a:rPr lang="en-US" dirty="0" smtClean="0"/>
              <a:t>Bible </a:t>
            </a:r>
            <a:r>
              <a:rPr lang="en-US" dirty="0" smtClean="0"/>
              <a:t>Study</a:t>
            </a:r>
          </a:p>
          <a:p>
            <a:pPr lvl="1"/>
            <a:r>
              <a:rPr lang="en-US" dirty="0" smtClean="0"/>
              <a:t>Introduction to the Parables of Jesus</a:t>
            </a:r>
            <a:endParaRPr lang="en-US" dirty="0"/>
          </a:p>
          <a:p>
            <a:r>
              <a:rPr lang="en-US" dirty="0" smtClean="0"/>
              <a:t>The Golden Age of British </a:t>
            </a:r>
            <a:r>
              <a:rPr lang="en-US" dirty="0" smtClean="0"/>
              <a:t>Comedy</a:t>
            </a:r>
          </a:p>
          <a:p>
            <a:pPr lvl="1"/>
            <a:r>
              <a:rPr lang="en-US" dirty="0" smtClean="0"/>
              <a:t>Spam</a:t>
            </a:r>
            <a:endParaRPr lang="en-US" dirty="0"/>
          </a:p>
          <a:p>
            <a:r>
              <a:rPr lang="en-US" dirty="0" smtClean="0"/>
              <a:t>Computer Programming with </a:t>
            </a:r>
            <a:r>
              <a:rPr lang="en-US" dirty="0" smtClean="0"/>
              <a:t>Python</a:t>
            </a:r>
          </a:p>
          <a:p>
            <a:pPr lvl="1"/>
            <a:r>
              <a:rPr lang="en-US" dirty="0" smtClean="0"/>
              <a:t>What is Computer Programming?</a:t>
            </a:r>
          </a:p>
          <a:p>
            <a:pPr lvl="1"/>
            <a:r>
              <a:rPr lang="en-US" dirty="0" smtClean="0"/>
              <a:t>Basics: Input, Output, and Variables</a:t>
            </a:r>
          </a:p>
          <a:p>
            <a:pPr lvl="1"/>
            <a:r>
              <a:rPr lang="en-US" dirty="0" smtClean="0"/>
              <a:t>How to use the Class Repository</a:t>
            </a:r>
            <a:endParaRPr lang="en-US" dirty="0"/>
          </a:p>
          <a:p>
            <a:r>
              <a:rPr lang="en-US" dirty="0" smtClean="0"/>
              <a:t>Homework</a:t>
            </a:r>
            <a:endParaRPr lang="en-US" dirty="0" smtClean="0"/>
          </a:p>
          <a:p>
            <a:endParaRPr lang="en-US" dirty="0"/>
          </a:p>
        </p:txBody>
      </p:sp>
    </p:spTree>
    <p:extLst>
      <p:ext uri="{BB962C8B-B14F-4D97-AF65-F5344CB8AC3E}">
        <p14:creationId xmlns:p14="http://schemas.microsoft.com/office/powerpoint/2010/main" val="2618789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p:txBody>
          <a:bodyPr/>
          <a:lstStyle/>
          <a:p>
            <a:pPr eaLnBrk="1" hangingPunct="1">
              <a:defRPr/>
            </a:pPr>
            <a:r>
              <a:rPr lang="en-US" dirty="0" smtClean="0"/>
              <a:t>Identifiers</a:t>
            </a:r>
          </a:p>
        </p:txBody>
      </p:sp>
      <p:sp>
        <p:nvSpPr>
          <p:cNvPr id="61443" name="Rectangle 3"/>
          <p:cNvSpPr>
            <a:spLocks noGrp="1" noChangeArrowheads="1"/>
          </p:cNvSpPr>
          <p:nvPr>
            <p:ph idx="1"/>
          </p:nvPr>
        </p:nvSpPr>
        <p:spPr/>
        <p:txBody>
          <a:bodyPr>
            <a:normAutofit/>
          </a:bodyPr>
          <a:lstStyle/>
          <a:p>
            <a:pPr eaLnBrk="1" hangingPunct="1">
              <a:lnSpc>
                <a:spcPct val="90000"/>
              </a:lnSpc>
              <a:buFont typeface="Arial" charset="0"/>
              <a:buChar char="•"/>
              <a:defRPr/>
            </a:pPr>
            <a:r>
              <a:rPr lang="en-US" sz="2400" i="1" dirty="0">
                <a:solidFill>
                  <a:srgbClr val="FFFF00"/>
                </a:solidFill>
              </a:rPr>
              <a:t>Identifiers</a:t>
            </a:r>
            <a:r>
              <a:rPr lang="en-US" sz="2400" dirty="0">
                <a:solidFill>
                  <a:srgbClr val="FFFF00"/>
                </a:solidFill>
              </a:rPr>
              <a:t> </a:t>
            </a:r>
            <a:r>
              <a:rPr lang="en-US" sz="2400" dirty="0"/>
              <a:t>are names of various program elements in the code that uniquely identify the elements. They are the names of things like variables or functions to be performed. They're specified by the programmer and should have names that indicate their purpose</a:t>
            </a:r>
            <a:r>
              <a:rPr lang="en-US" sz="2400" dirty="0" smtClean="0"/>
              <a:t>.</a:t>
            </a:r>
          </a:p>
          <a:p>
            <a:pPr eaLnBrk="1" hangingPunct="1">
              <a:lnSpc>
                <a:spcPct val="90000"/>
              </a:lnSpc>
              <a:buFont typeface="Arial" charset="0"/>
              <a:buChar char="•"/>
              <a:defRPr/>
            </a:pPr>
            <a:r>
              <a:rPr lang="en-US" sz="2400" dirty="0" smtClean="0"/>
              <a:t>In </a:t>
            </a:r>
            <a:r>
              <a:rPr lang="en-US" sz="2400" dirty="0"/>
              <a:t>Python, identifiers </a:t>
            </a:r>
          </a:p>
          <a:p>
            <a:pPr lvl="1" eaLnBrk="1" hangingPunct="1">
              <a:lnSpc>
                <a:spcPct val="90000"/>
              </a:lnSpc>
              <a:buFont typeface="Arial" charset="0"/>
              <a:buChar char="•"/>
              <a:defRPr/>
            </a:pPr>
            <a:r>
              <a:rPr lang="en-US" dirty="0"/>
              <a:t>Are made of letters, digits and underscores</a:t>
            </a:r>
          </a:p>
          <a:p>
            <a:pPr lvl="1" eaLnBrk="1" hangingPunct="1">
              <a:lnSpc>
                <a:spcPct val="90000"/>
              </a:lnSpc>
              <a:buFont typeface="Arial" charset="0"/>
              <a:buChar char="•"/>
              <a:defRPr/>
            </a:pPr>
            <a:r>
              <a:rPr lang="en-US" dirty="0"/>
              <a:t>Must begin with a letter or an underscore</a:t>
            </a:r>
          </a:p>
          <a:p>
            <a:pPr lvl="1" eaLnBrk="1" hangingPunct="1">
              <a:lnSpc>
                <a:spcPct val="90000"/>
              </a:lnSpc>
              <a:buFont typeface="Arial" charset="0"/>
              <a:buChar char="•"/>
              <a:defRPr/>
            </a:pPr>
            <a:r>
              <a:rPr lang="en-US" dirty="0"/>
              <a:t>Examples:  temperature, </a:t>
            </a:r>
            <a:r>
              <a:rPr lang="en-US" dirty="0"/>
              <a:t>myPayrate</a:t>
            </a:r>
            <a:r>
              <a:rPr lang="en-US" dirty="0"/>
              <a:t>, score2</a:t>
            </a:r>
          </a:p>
        </p:txBody>
      </p:sp>
    </p:spTree>
    <p:extLst>
      <p:ext uri="{BB962C8B-B14F-4D97-AF65-F5344CB8AC3E}">
        <p14:creationId xmlns:p14="http://schemas.microsoft.com/office/powerpoint/2010/main" val="20040714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pPr eaLnBrk="1" hangingPunct="1">
              <a:defRPr/>
            </a:pPr>
            <a:r>
              <a:rPr lang="en-US" dirty="0" smtClean="0"/>
              <a:t>Keywords</a:t>
            </a:r>
          </a:p>
        </p:txBody>
      </p:sp>
      <p:sp>
        <p:nvSpPr>
          <p:cNvPr id="82947" name="Rectangle 3"/>
          <p:cNvSpPr>
            <a:spLocks noGrp="1" noChangeArrowheads="1"/>
          </p:cNvSpPr>
          <p:nvPr>
            <p:ph idx="1"/>
          </p:nvPr>
        </p:nvSpPr>
        <p:spPr/>
        <p:txBody>
          <a:bodyPr/>
          <a:lstStyle/>
          <a:p>
            <a:pPr eaLnBrk="1" hangingPunct="1">
              <a:buFont typeface="Arial" charset="0"/>
              <a:buChar char="•"/>
              <a:defRPr/>
            </a:pPr>
            <a:r>
              <a:rPr lang="en-US" i="1" dirty="0" smtClean="0">
                <a:solidFill>
                  <a:srgbClr val="FFFF00"/>
                </a:solidFill>
              </a:rPr>
              <a:t>Keywords</a:t>
            </a:r>
            <a:r>
              <a:rPr lang="en-US" dirty="0" smtClean="0"/>
              <a:t> are reserved words that have special meaning in the Python language. Because they are reserved, they can not be used as identifiers. Examples of keywords are </a:t>
            </a:r>
            <a:r>
              <a:rPr lang="en-US" i="1" dirty="0" smtClean="0">
                <a:solidFill>
                  <a:srgbClr val="FFFF00"/>
                </a:solidFill>
              </a:rPr>
              <a:t>if</a:t>
            </a:r>
            <a:r>
              <a:rPr lang="en-US" i="1" dirty="0" smtClean="0"/>
              <a:t>, </a:t>
            </a:r>
            <a:r>
              <a:rPr lang="en-US" i="1" dirty="0" smtClean="0">
                <a:solidFill>
                  <a:srgbClr val="FFFF00"/>
                </a:solidFill>
              </a:rPr>
              <a:t>while</a:t>
            </a:r>
            <a:r>
              <a:rPr lang="en-US" i="1" dirty="0" smtClean="0"/>
              <a:t>, </a:t>
            </a:r>
            <a:r>
              <a:rPr lang="en-US" i="1" dirty="0" smtClean="0">
                <a:solidFill>
                  <a:srgbClr val="FFFF00"/>
                </a:solidFill>
              </a:rPr>
              <a:t>class</a:t>
            </a:r>
            <a:r>
              <a:rPr lang="en-US" i="1" dirty="0" smtClean="0"/>
              <a:t>, </a:t>
            </a:r>
            <a:r>
              <a:rPr lang="en-US" i="1" dirty="0" smtClean="0">
                <a:solidFill>
                  <a:srgbClr val="FFFF00"/>
                </a:solidFill>
              </a:rPr>
              <a:t>import</a:t>
            </a:r>
            <a:r>
              <a:rPr lang="en-US" dirty="0" smtClean="0"/>
              <a:t>. </a:t>
            </a:r>
          </a:p>
        </p:txBody>
      </p:sp>
    </p:spTree>
    <p:extLst>
      <p:ext uri="{BB962C8B-B14F-4D97-AF65-F5344CB8AC3E}">
        <p14:creationId xmlns:p14="http://schemas.microsoft.com/office/powerpoint/2010/main" val="163544983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p:txBody>
          <a:bodyPr/>
          <a:lstStyle/>
          <a:p>
            <a:pPr eaLnBrk="1" hangingPunct="1">
              <a:defRPr/>
            </a:pPr>
            <a:r>
              <a:rPr lang="en-US" dirty="0" smtClean="0"/>
              <a:t>Variables in Python</a:t>
            </a:r>
          </a:p>
        </p:txBody>
      </p:sp>
      <p:sp>
        <p:nvSpPr>
          <p:cNvPr id="63491" name="Rectangle 3"/>
          <p:cNvSpPr>
            <a:spLocks noGrp="1" noChangeArrowheads="1"/>
          </p:cNvSpPr>
          <p:nvPr>
            <p:ph idx="1"/>
          </p:nvPr>
        </p:nvSpPr>
        <p:spPr/>
        <p:txBody>
          <a:bodyPr>
            <a:normAutofit/>
          </a:bodyPr>
          <a:lstStyle/>
          <a:p>
            <a:pPr eaLnBrk="1" hangingPunct="1">
              <a:buFont typeface="Arial" charset="0"/>
              <a:buChar char="•"/>
              <a:defRPr/>
            </a:pPr>
            <a:r>
              <a:rPr lang="en-US" sz="2400" dirty="0" smtClean="0"/>
              <a:t>A variable </a:t>
            </a:r>
            <a:r>
              <a:rPr lang="en-US" sz="2400" dirty="0" smtClean="0"/>
              <a:t>has</a:t>
            </a:r>
            <a:endParaRPr lang="en-US" sz="2400" dirty="0" smtClean="0"/>
          </a:p>
          <a:p>
            <a:pPr lvl="1" eaLnBrk="1" hangingPunct="1">
              <a:buFont typeface="Arial" charset="0"/>
              <a:buChar char="•"/>
              <a:defRPr/>
            </a:pPr>
            <a:r>
              <a:rPr lang="en-US" sz="2400" dirty="0" smtClean="0"/>
              <a:t> A name – </a:t>
            </a:r>
            <a:r>
              <a:rPr lang="en-US" sz="2400" dirty="0" smtClean="0"/>
              <a:t>identifier</a:t>
            </a:r>
            <a:endParaRPr lang="en-US" sz="2400" dirty="0" smtClean="0"/>
          </a:p>
          <a:p>
            <a:pPr lvl="1" eaLnBrk="1" hangingPunct="1">
              <a:buFont typeface="Arial" charset="0"/>
              <a:buChar char="•"/>
              <a:defRPr/>
            </a:pPr>
            <a:r>
              <a:rPr lang="en-US" sz="2400" dirty="0" smtClean="0"/>
              <a:t> A data type - </a:t>
            </a:r>
            <a:r>
              <a:rPr lang="en-US" sz="2400" dirty="0" smtClean="0"/>
              <a:t>int</a:t>
            </a:r>
            <a:r>
              <a:rPr lang="en-US" sz="2400" dirty="0" smtClean="0"/>
              <a:t>, float, </a:t>
            </a:r>
            <a:r>
              <a:rPr lang="en-US" sz="2400" dirty="0" smtClean="0"/>
              <a:t>strings, </a:t>
            </a:r>
            <a:r>
              <a:rPr lang="en-US" sz="2400" dirty="0" smtClean="0"/>
              <a:t>etc</a:t>
            </a:r>
            <a:r>
              <a:rPr lang="en-US" sz="2400" dirty="0" smtClean="0"/>
              <a:t>. (determined by context implicitly or converted explicitly)</a:t>
            </a:r>
          </a:p>
          <a:p>
            <a:pPr lvl="2">
              <a:buFont typeface="Arial" charset="0"/>
              <a:buChar char="•"/>
              <a:defRPr/>
            </a:pPr>
            <a:r>
              <a:rPr lang="en-US" sz="2000" dirty="0" smtClean="0"/>
              <a:t>num</a:t>
            </a:r>
            <a:r>
              <a:rPr lang="en-US" sz="2000" dirty="0" smtClean="0"/>
              <a:t> = 1 + 2</a:t>
            </a:r>
          </a:p>
          <a:p>
            <a:pPr lvl="2">
              <a:buFont typeface="Arial" charset="0"/>
              <a:buChar char="•"/>
              <a:defRPr/>
            </a:pPr>
            <a:r>
              <a:rPr lang="en-US" sz="2000" dirty="0" smtClean="0"/>
              <a:t>num</a:t>
            </a:r>
            <a:r>
              <a:rPr lang="en-US" sz="2000" dirty="0" smtClean="0"/>
              <a:t> = float(25) / 2.5</a:t>
            </a:r>
            <a:endParaRPr lang="en-US" sz="2000" dirty="0" smtClean="0"/>
          </a:p>
          <a:p>
            <a:pPr lvl="1" eaLnBrk="1" hangingPunct="1">
              <a:buFont typeface="Arial" charset="0"/>
              <a:buChar char="•"/>
              <a:defRPr/>
            </a:pPr>
            <a:r>
              <a:rPr lang="en-US" sz="2400" dirty="0" smtClean="0"/>
              <a:t> Storage space sufficient for the type.</a:t>
            </a:r>
          </a:p>
        </p:txBody>
      </p:sp>
    </p:spTree>
    <p:extLst>
      <p:ext uri="{BB962C8B-B14F-4D97-AF65-F5344CB8AC3E}">
        <p14:creationId xmlns:p14="http://schemas.microsoft.com/office/powerpoint/2010/main" val="5525845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pPr eaLnBrk="1" hangingPunct="1">
              <a:defRPr/>
            </a:pPr>
            <a:r>
              <a:rPr lang="en-US" dirty="0" smtClean="0"/>
              <a:t>Integer operators</a:t>
            </a:r>
          </a:p>
        </p:txBody>
      </p:sp>
      <p:sp>
        <p:nvSpPr>
          <p:cNvPr id="66563" name="Rectangle 3"/>
          <p:cNvSpPr>
            <a:spLocks noGrp="1" noChangeArrowheads="1"/>
          </p:cNvSpPr>
          <p:nvPr>
            <p:ph idx="1"/>
          </p:nvPr>
        </p:nvSpPr>
        <p:spPr/>
        <p:txBody>
          <a:bodyPr>
            <a:normAutofit lnSpcReduction="10000"/>
          </a:bodyPr>
          <a:lstStyle/>
          <a:p>
            <a:pPr eaLnBrk="1" hangingPunct="1">
              <a:lnSpc>
                <a:spcPct val="90000"/>
              </a:lnSpc>
              <a:buSzTx/>
              <a:buFont typeface="Arial" charset="0"/>
              <a:buChar char="•"/>
              <a:defRPr/>
            </a:pPr>
            <a:r>
              <a:rPr lang="en-US" dirty="0" smtClean="0"/>
              <a:t> </a:t>
            </a:r>
            <a:r>
              <a:rPr lang="en-US" sz="2400" dirty="0"/>
              <a:t>The operations for integers are:</a:t>
            </a:r>
          </a:p>
          <a:p>
            <a:pPr lvl="1" eaLnBrk="1" hangingPunct="1">
              <a:lnSpc>
                <a:spcPct val="90000"/>
              </a:lnSpc>
              <a:buFont typeface="Arial" charset="0"/>
              <a:buChar char="•"/>
              <a:defRPr/>
            </a:pPr>
            <a:r>
              <a:rPr lang="en-US" sz="2400" dirty="0"/>
              <a:t> + </a:t>
            </a:r>
            <a:r>
              <a:rPr lang="en-US" sz="2400" dirty="0" smtClean="0"/>
              <a:t>for </a:t>
            </a:r>
            <a:r>
              <a:rPr lang="en-US" sz="2400" dirty="0"/>
              <a:t>addition</a:t>
            </a:r>
          </a:p>
          <a:p>
            <a:pPr lvl="1" eaLnBrk="1" hangingPunct="1">
              <a:lnSpc>
                <a:spcPct val="90000"/>
              </a:lnSpc>
              <a:buFont typeface="Arial" charset="0"/>
              <a:buChar char="•"/>
              <a:defRPr/>
            </a:pPr>
            <a:r>
              <a:rPr lang="en-US" sz="2400" dirty="0"/>
              <a:t> - </a:t>
            </a:r>
            <a:r>
              <a:rPr lang="en-US" sz="2400" dirty="0" smtClean="0"/>
              <a:t>for </a:t>
            </a:r>
            <a:r>
              <a:rPr lang="en-US" sz="2400" dirty="0"/>
              <a:t>subtraction</a:t>
            </a:r>
          </a:p>
          <a:p>
            <a:pPr lvl="1" eaLnBrk="1" hangingPunct="1">
              <a:lnSpc>
                <a:spcPct val="90000"/>
              </a:lnSpc>
              <a:buFont typeface="Arial" charset="0"/>
              <a:buChar char="•"/>
              <a:defRPr/>
            </a:pPr>
            <a:r>
              <a:rPr lang="en-US" sz="2400" dirty="0"/>
              <a:t> * </a:t>
            </a:r>
            <a:r>
              <a:rPr lang="en-US" sz="2400" dirty="0" smtClean="0"/>
              <a:t>for </a:t>
            </a:r>
            <a:r>
              <a:rPr lang="en-US" sz="2400" dirty="0"/>
              <a:t>multiplication</a:t>
            </a:r>
          </a:p>
          <a:p>
            <a:pPr lvl="1" eaLnBrk="1" hangingPunct="1">
              <a:lnSpc>
                <a:spcPct val="90000"/>
              </a:lnSpc>
              <a:buFont typeface="Arial" charset="0"/>
              <a:buChar char="•"/>
              <a:defRPr/>
            </a:pPr>
            <a:r>
              <a:rPr lang="en-US" sz="2400" dirty="0"/>
              <a:t> / </a:t>
            </a:r>
            <a:r>
              <a:rPr lang="en-US" sz="2400" dirty="0" smtClean="0"/>
              <a:t>for </a:t>
            </a:r>
            <a:r>
              <a:rPr lang="en-US" sz="2400" dirty="0"/>
              <a:t>integer division: The result of 14/5 is 2</a:t>
            </a:r>
          </a:p>
          <a:p>
            <a:pPr lvl="1" eaLnBrk="1" hangingPunct="1">
              <a:lnSpc>
                <a:spcPct val="90000"/>
              </a:lnSpc>
              <a:buFont typeface="Arial" charset="0"/>
              <a:buChar char="•"/>
              <a:defRPr/>
            </a:pPr>
            <a:r>
              <a:rPr lang="en-US" sz="2400" dirty="0"/>
              <a:t> % </a:t>
            </a:r>
            <a:r>
              <a:rPr lang="en-US" sz="2400" dirty="0" smtClean="0"/>
              <a:t>for </a:t>
            </a:r>
            <a:r>
              <a:rPr lang="en-US" sz="2400" dirty="0"/>
              <a:t>remainder: The result of 14 % 5 is </a:t>
            </a:r>
            <a:r>
              <a:rPr lang="en-US" sz="2400" dirty="0" smtClean="0"/>
              <a:t>4</a:t>
            </a:r>
            <a:endParaRPr lang="en-US" sz="2400" dirty="0"/>
          </a:p>
          <a:p>
            <a:pPr eaLnBrk="1" hangingPunct="1">
              <a:lnSpc>
                <a:spcPct val="90000"/>
              </a:lnSpc>
              <a:buFont typeface="Arial" charset="0"/>
              <a:buChar char="•"/>
              <a:defRPr/>
            </a:pPr>
            <a:r>
              <a:rPr lang="en-US" sz="2400" dirty="0"/>
              <a:t>*, /, % take precedence over +, -</a:t>
            </a:r>
          </a:p>
          <a:p>
            <a:pPr lvl="1" eaLnBrk="1" hangingPunct="1">
              <a:lnSpc>
                <a:spcPct val="90000"/>
              </a:lnSpc>
              <a:buFont typeface="Arial" charset="0"/>
              <a:buChar char="•"/>
              <a:defRPr/>
            </a:pPr>
            <a:r>
              <a:rPr lang="en-US" sz="2400" dirty="0"/>
              <a:t> x + y * z will do y*z </a:t>
            </a:r>
            <a:r>
              <a:rPr lang="en-US" sz="2400" dirty="0" smtClean="0"/>
              <a:t>first</a:t>
            </a:r>
            <a:endParaRPr lang="en-US" sz="2400" dirty="0"/>
          </a:p>
          <a:p>
            <a:pPr eaLnBrk="1" hangingPunct="1">
              <a:lnSpc>
                <a:spcPct val="90000"/>
              </a:lnSpc>
              <a:buFont typeface="Arial" charset="0"/>
              <a:buChar char="•"/>
              <a:defRPr/>
            </a:pPr>
            <a:r>
              <a:rPr lang="en-US" sz="2400" dirty="0"/>
              <a:t>Use parentheses to dictate order you want.</a:t>
            </a:r>
          </a:p>
          <a:p>
            <a:pPr lvl="1" eaLnBrk="1" hangingPunct="1">
              <a:lnSpc>
                <a:spcPct val="90000"/>
              </a:lnSpc>
              <a:buFont typeface="Arial" charset="0"/>
              <a:buChar char="•"/>
              <a:defRPr/>
            </a:pPr>
            <a:r>
              <a:rPr lang="en-US" sz="2400" dirty="0"/>
              <a:t> (</a:t>
            </a:r>
            <a:r>
              <a:rPr lang="en-US" sz="2400" dirty="0"/>
              <a:t>x+y</a:t>
            </a:r>
            <a:r>
              <a:rPr lang="en-US" sz="2400" dirty="0"/>
              <a:t>) * z will do </a:t>
            </a:r>
            <a:r>
              <a:rPr lang="en-US" sz="2400" dirty="0"/>
              <a:t>x+y</a:t>
            </a:r>
            <a:r>
              <a:rPr lang="en-US" sz="2400" dirty="0"/>
              <a:t> first.</a:t>
            </a:r>
          </a:p>
        </p:txBody>
      </p:sp>
    </p:spTree>
    <p:extLst>
      <p:ext uri="{BB962C8B-B14F-4D97-AF65-F5344CB8AC3E}">
        <p14:creationId xmlns:p14="http://schemas.microsoft.com/office/powerpoint/2010/main" val="12286545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pPr eaLnBrk="1" hangingPunct="1">
              <a:defRPr/>
            </a:pPr>
            <a:r>
              <a:rPr lang="en-US" dirty="0" smtClean="0"/>
              <a:t>Python Assignment Statements</a:t>
            </a:r>
          </a:p>
        </p:txBody>
      </p:sp>
      <p:sp>
        <p:nvSpPr>
          <p:cNvPr id="69635" name="Rectangle 3"/>
          <p:cNvSpPr>
            <a:spLocks noGrp="1" noChangeArrowheads="1"/>
          </p:cNvSpPr>
          <p:nvPr>
            <p:ph idx="1"/>
          </p:nvPr>
        </p:nvSpPr>
        <p:spPr/>
        <p:txBody>
          <a:bodyPr>
            <a:normAutofit/>
          </a:bodyPr>
          <a:lstStyle/>
          <a:p>
            <a:pPr eaLnBrk="1" hangingPunct="1">
              <a:lnSpc>
                <a:spcPct val="90000"/>
              </a:lnSpc>
              <a:buFont typeface="Arial" charset="0"/>
              <a:buChar char="•"/>
              <a:defRPr/>
            </a:pPr>
            <a:r>
              <a:rPr lang="en-US" sz="2800" dirty="0" smtClean="0"/>
              <a:t>In </a:t>
            </a:r>
            <a:r>
              <a:rPr lang="en-US" sz="2800" dirty="0"/>
              <a:t>Python, = is called the </a:t>
            </a:r>
            <a:r>
              <a:rPr lang="en-US" sz="2800" i="1" dirty="0">
                <a:solidFill>
                  <a:srgbClr val="FFFF00"/>
                </a:solidFill>
              </a:rPr>
              <a:t>assignment operator</a:t>
            </a:r>
            <a:r>
              <a:rPr lang="en-US" sz="2800" dirty="0">
                <a:solidFill>
                  <a:srgbClr val="FFFF00"/>
                </a:solidFill>
              </a:rPr>
              <a:t> </a:t>
            </a:r>
            <a:r>
              <a:rPr lang="en-US" sz="2800" dirty="0"/>
              <a:t>and an </a:t>
            </a:r>
            <a:r>
              <a:rPr lang="en-US" sz="2800" i="1" dirty="0">
                <a:solidFill>
                  <a:srgbClr val="FFFF00"/>
                </a:solidFill>
              </a:rPr>
              <a:t>assignment statement</a:t>
            </a:r>
            <a:r>
              <a:rPr lang="en-US" sz="2800" dirty="0">
                <a:solidFill>
                  <a:srgbClr val="FFFF00"/>
                </a:solidFill>
              </a:rPr>
              <a:t> </a:t>
            </a:r>
            <a:r>
              <a:rPr lang="en-US" sz="2800" dirty="0"/>
              <a:t>has the </a:t>
            </a:r>
            <a:r>
              <a:rPr lang="en-US" sz="2800" dirty="0" smtClean="0"/>
              <a:t>form</a:t>
            </a:r>
            <a:r>
              <a:rPr lang="en-US" sz="2800" dirty="0"/>
              <a:t/>
            </a:r>
            <a:br>
              <a:rPr lang="en-US" sz="2800" dirty="0"/>
            </a:br>
            <a:r>
              <a:rPr lang="en-US" sz="2800" dirty="0"/>
              <a:t>           &lt;variable&gt; = &lt;expression</a:t>
            </a:r>
            <a:r>
              <a:rPr lang="en-US" sz="2800" dirty="0" smtClean="0"/>
              <a:t>&gt;</a:t>
            </a:r>
            <a:endParaRPr lang="en-US" sz="2800" dirty="0"/>
          </a:p>
          <a:p>
            <a:pPr eaLnBrk="1" hangingPunct="1">
              <a:lnSpc>
                <a:spcPct val="90000"/>
              </a:lnSpc>
              <a:buFont typeface="Arial" charset="0"/>
              <a:buChar char="•"/>
              <a:defRPr/>
            </a:pPr>
            <a:r>
              <a:rPr lang="en-US" sz="2800" dirty="0" smtClean="0"/>
              <a:t>Here, </a:t>
            </a:r>
            <a:r>
              <a:rPr lang="en-US" sz="2400" dirty="0" smtClean="0"/>
              <a:t>&lt;</a:t>
            </a:r>
            <a:r>
              <a:rPr lang="en-US" sz="2400" dirty="0"/>
              <a:t>variable&gt; would be replaced by an actual </a:t>
            </a:r>
            <a:r>
              <a:rPr lang="en-US" sz="2400" dirty="0" smtClean="0"/>
              <a:t>variable and &lt;</a:t>
            </a:r>
            <a:r>
              <a:rPr lang="en-US" sz="2400" dirty="0"/>
              <a:t>expression&gt; would be replaced by an </a:t>
            </a:r>
            <a:r>
              <a:rPr lang="en-US" sz="2400" dirty="0" smtClean="0"/>
              <a:t>expression</a:t>
            </a:r>
            <a:endParaRPr lang="en-US" dirty="0" smtClean="0"/>
          </a:p>
        </p:txBody>
      </p:sp>
    </p:spTree>
    <p:extLst>
      <p:ext uri="{BB962C8B-B14F-4D97-AF65-F5344CB8AC3E}">
        <p14:creationId xmlns:p14="http://schemas.microsoft.com/office/powerpoint/2010/main" val="165062943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normAutofit/>
          </a:bodyPr>
          <a:lstStyle/>
          <a:p>
            <a:pPr eaLnBrk="1" hangingPunct="1">
              <a:defRPr/>
            </a:pPr>
            <a:r>
              <a:rPr lang="en-US" dirty="0"/>
              <a:t>Python Assignment Statement</a:t>
            </a:r>
          </a:p>
        </p:txBody>
      </p:sp>
      <p:sp>
        <p:nvSpPr>
          <p:cNvPr id="70659" name="Rectangle 3"/>
          <p:cNvSpPr>
            <a:spLocks noGrp="1" noChangeArrowheads="1"/>
          </p:cNvSpPr>
          <p:nvPr>
            <p:ph idx="1"/>
          </p:nvPr>
        </p:nvSpPr>
        <p:spPr/>
        <p:txBody>
          <a:bodyPr/>
          <a:lstStyle/>
          <a:p>
            <a:pPr eaLnBrk="1" hangingPunct="1">
              <a:buFont typeface="Arial" charset="0"/>
              <a:buChar char="•"/>
              <a:defRPr/>
            </a:pPr>
            <a:r>
              <a:rPr lang="en-US" sz="2800" dirty="0">
                <a:solidFill>
                  <a:srgbClr val="00FFFF"/>
                </a:solidFill>
              </a:rPr>
              <a:t>Syntax:</a:t>
            </a:r>
            <a:r>
              <a:rPr lang="en-US" sz="2800" dirty="0"/>
              <a:t>  &lt;variable&gt; = &lt;expression&gt;</a:t>
            </a:r>
          </a:p>
          <a:p>
            <a:pPr lvl="1" eaLnBrk="1" hangingPunct="1">
              <a:buFont typeface="Arial" charset="0"/>
              <a:buChar char="•"/>
              <a:defRPr/>
            </a:pPr>
            <a:r>
              <a:rPr lang="en-US" dirty="0" smtClean="0"/>
              <a:t>Note that variable is on </a:t>
            </a:r>
            <a:r>
              <a:rPr lang="en-US" dirty="0" smtClean="0"/>
              <a:t>left</a:t>
            </a:r>
            <a:endParaRPr lang="en-US" dirty="0" smtClean="0"/>
          </a:p>
          <a:p>
            <a:pPr eaLnBrk="1" hangingPunct="1">
              <a:buFont typeface="Arial" charset="0"/>
              <a:buChar char="•"/>
              <a:defRPr/>
            </a:pPr>
            <a:r>
              <a:rPr lang="en-US" sz="2800" dirty="0">
                <a:solidFill>
                  <a:srgbClr val="00FFFF"/>
                </a:solidFill>
              </a:rPr>
              <a:t>Semantics:</a:t>
            </a:r>
            <a:r>
              <a:rPr lang="en-US" sz="2800" dirty="0"/>
              <a:t> </a:t>
            </a:r>
          </a:p>
          <a:p>
            <a:pPr lvl="1" eaLnBrk="1" hangingPunct="1">
              <a:buFont typeface="Arial" charset="0"/>
              <a:buChar char="•"/>
              <a:defRPr/>
            </a:pPr>
            <a:r>
              <a:rPr lang="en-US" dirty="0" smtClean="0"/>
              <a:t>    Compute value of expression</a:t>
            </a:r>
          </a:p>
          <a:p>
            <a:pPr lvl="1" eaLnBrk="1" hangingPunct="1">
              <a:buFont typeface="Arial" charset="0"/>
              <a:buChar char="•"/>
              <a:defRPr/>
            </a:pPr>
            <a:r>
              <a:rPr lang="en-US" dirty="0" smtClean="0"/>
              <a:t>    Store this as new value of the </a:t>
            </a:r>
            <a:r>
              <a:rPr lang="en-US" dirty="0" smtClean="0"/>
              <a:t>variable</a:t>
            </a:r>
            <a:endParaRPr lang="en-US" dirty="0" smtClean="0"/>
          </a:p>
          <a:p>
            <a:pPr eaLnBrk="1" hangingPunct="1">
              <a:buClr>
                <a:schemeClr val="tx1"/>
              </a:buClr>
              <a:buFont typeface="Arial" charset="0"/>
              <a:buChar char="•"/>
              <a:defRPr/>
            </a:pPr>
            <a:r>
              <a:rPr lang="en-US" sz="2800" dirty="0">
                <a:solidFill>
                  <a:srgbClr val="00FFFF"/>
                </a:solidFill>
              </a:rPr>
              <a:t>Example:</a:t>
            </a:r>
            <a:r>
              <a:rPr lang="en-US" sz="2800" dirty="0"/>
              <a:t>  Pay = </a:t>
            </a:r>
            <a:r>
              <a:rPr lang="en-US" sz="2800" dirty="0"/>
              <a:t>PayRate</a:t>
            </a:r>
            <a:r>
              <a:rPr lang="en-US" sz="2800" dirty="0"/>
              <a:t> * Hours</a:t>
            </a:r>
          </a:p>
        </p:txBody>
      </p:sp>
      <p:grpSp>
        <p:nvGrpSpPr>
          <p:cNvPr id="2" name="Group 16"/>
          <p:cNvGrpSpPr>
            <a:grpSpLocks/>
          </p:cNvGrpSpPr>
          <p:nvPr/>
        </p:nvGrpSpPr>
        <p:grpSpPr bwMode="auto">
          <a:xfrm>
            <a:off x="2798135" y="5073504"/>
            <a:ext cx="5365750" cy="949325"/>
            <a:chOff x="816" y="3216"/>
            <a:chExt cx="3380" cy="598"/>
          </a:xfrm>
        </p:grpSpPr>
        <p:grpSp>
          <p:nvGrpSpPr>
            <p:cNvPr id="27653" name="Group 17"/>
            <p:cNvGrpSpPr>
              <a:grpSpLocks/>
            </p:cNvGrpSpPr>
            <p:nvPr/>
          </p:nvGrpSpPr>
          <p:grpSpPr bwMode="auto">
            <a:xfrm>
              <a:off x="816" y="3216"/>
              <a:ext cx="691" cy="598"/>
              <a:chOff x="816" y="3290"/>
              <a:chExt cx="691" cy="598"/>
            </a:xfrm>
          </p:grpSpPr>
          <p:sp>
            <p:nvSpPr>
              <p:cNvPr id="27660" name="Text Box 18"/>
              <p:cNvSpPr txBox="1">
                <a:spLocks noChangeArrowheads="1"/>
              </p:cNvSpPr>
              <p:nvPr/>
            </p:nvSpPr>
            <p:spPr bwMode="auto">
              <a:xfrm>
                <a:off x="816" y="3600"/>
                <a:ext cx="691"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r>
                  <a:rPr lang="en-US" altLang="x-none" sz="2400" dirty="0">
                    <a:latin typeface="Times New Roman" charset="0"/>
                  </a:rPr>
                  <a:t>Payrate</a:t>
                </a:r>
                <a:endParaRPr lang="en-US" altLang="x-none" sz="2400" dirty="0">
                  <a:latin typeface="Times New Roman" charset="0"/>
                </a:endParaRPr>
              </a:p>
            </p:txBody>
          </p:sp>
          <p:sp>
            <p:nvSpPr>
              <p:cNvPr id="27661" name="Text Box 19"/>
              <p:cNvSpPr txBox="1">
                <a:spLocks noChangeArrowheads="1"/>
              </p:cNvSpPr>
              <p:nvPr/>
            </p:nvSpPr>
            <p:spPr bwMode="auto">
              <a:xfrm>
                <a:off x="950" y="3290"/>
                <a:ext cx="314" cy="29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r>
                  <a:rPr lang="en-US" altLang="x-none" sz="2400" dirty="0">
                    <a:latin typeface="Times New Roman" charset="0"/>
                  </a:rPr>
                  <a:t>10</a:t>
                </a:r>
              </a:p>
            </p:txBody>
          </p:sp>
        </p:grpSp>
        <p:grpSp>
          <p:nvGrpSpPr>
            <p:cNvPr id="27654" name="Group 20"/>
            <p:cNvGrpSpPr>
              <a:grpSpLocks/>
            </p:cNvGrpSpPr>
            <p:nvPr/>
          </p:nvGrpSpPr>
          <p:grpSpPr bwMode="auto">
            <a:xfrm>
              <a:off x="2208" y="3216"/>
              <a:ext cx="586" cy="598"/>
              <a:chOff x="816" y="3290"/>
              <a:chExt cx="586" cy="598"/>
            </a:xfrm>
          </p:grpSpPr>
          <p:sp>
            <p:nvSpPr>
              <p:cNvPr id="27658" name="Text Box 21"/>
              <p:cNvSpPr txBox="1">
                <a:spLocks noChangeArrowheads="1"/>
              </p:cNvSpPr>
              <p:nvPr/>
            </p:nvSpPr>
            <p:spPr bwMode="auto">
              <a:xfrm>
                <a:off x="816" y="3600"/>
                <a:ext cx="58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r>
                  <a:rPr lang="en-US" altLang="x-none" sz="2400" dirty="0">
                    <a:latin typeface="Times New Roman" charset="0"/>
                  </a:rPr>
                  <a:t>Hours</a:t>
                </a:r>
              </a:p>
            </p:txBody>
          </p:sp>
          <p:sp>
            <p:nvSpPr>
              <p:cNvPr id="27659" name="Text Box 22"/>
              <p:cNvSpPr txBox="1">
                <a:spLocks noChangeArrowheads="1"/>
              </p:cNvSpPr>
              <p:nvPr/>
            </p:nvSpPr>
            <p:spPr bwMode="auto">
              <a:xfrm>
                <a:off x="950" y="3290"/>
                <a:ext cx="314" cy="29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r>
                  <a:rPr lang="en-US" altLang="x-none" sz="2400" dirty="0">
                    <a:latin typeface="Times New Roman" charset="0"/>
                  </a:rPr>
                  <a:t>40</a:t>
                </a:r>
              </a:p>
            </p:txBody>
          </p:sp>
        </p:grpSp>
        <p:grpSp>
          <p:nvGrpSpPr>
            <p:cNvPr id="27655" name="Group 23"/>
            <p:cNvGrpSpPr>
              <a:grpSpLocks/>
            </p:cNvGrpSpPr>
            <p:nvPr/>
          </p:nvGrpSpPr>
          <p:grpSpPr bwMode="auto">
            <a:xfrm>
              <a:off x="3648" y="3216"/>
              <a:ext cx="548" cy="598"/>
              <a:chOff x="816" y="3290"/>
              <a:chExt cx="548" cy="598"/>
            </a:xfrm>
          </p:grpSpPr>
          <p:sp>
            <p:nvSpPr>
              <p:cNvPr id="27656" name="Text Box 24"/>
              <p:cNvSpPr txBox="1">
                <a:spLocks noChangeArrowheads="1"/>
              </p:cNvSpPr>
              <p:nvPr/>
            </p:nvSpPr>
            <p:spPr bwMode="auto">
              <a:xfrm>
                <a:off x="816" y="3600"/>
                <a:ext cx="54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r>
                  <a:rPr lang="en-US" altLang="x-none" sz="2400" dirty="0">
                    <a:latin typeface="Times New Roman" charset="0"/>
                  </a:rPr>
                  <a:t>   Pay</a:t>
                </a:r>
              </a:p>
            </p:txBody>
          </p:sp>
          <p:sp>
            <p:nvSpPr>
              <p:cNvPr id="27657" name="Text Box 25"/>
              <p:cNvSpPr txBox="1">
                <a:spLocks noChangeArrowheads="1"/>
              </p:cNvSpPr>
              <p:nvPr/>
            </p:nvSpPr>
            <p:spPr bwMode="auto">
              <a:xfrm>
                <a:off x="950" y="3290"/>
                <a:ext cx="410" cy="29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a:solidFill>
                      <a:schemeClr val="tx1"/>
                    </a:solidFill>
                    <a:latin typeface="Tahoma" charset="0"/>
                  </a:defRPr>
                </a:lvl1pPr>
                <a:lvl2pPr marL="742950" indent="-285750">
                  <a:defRPr>
                    <a:solidFill>
                      <a:schemeClr val="tx1"/>
                    </a:solidFill>
                    <a:latin typeface="Tahoma" charset="0"/>
                  </a:defRPr>
                </a:lvl2pPr>
                <a:lvl3pPr marL="1143000" indent="-228600">
                  <a:defRPr>
                    <a:solidFill>
                      <a:schemeClr val="tx1"/>
                    </a:solidFill>
                    <a:latin typeface="Tahoma" charset="0"/>
                  </a:defRPr>
                </a:lvl3pPr>
                <a:lvl4pPr marL="1600200" indent="-228600">
                  <a:defRPr>
                    <a:solidFill>
                      <a:schemeClr val="tx1"/>
                    </a:solidFill>
                    <a:latin typeface="Tahoma" charset="0"/>
                  </a:defRPr>
                </a:lvl4pPr>
                <a:lvl5pPr marL="2057400" indent="-228600">
                  <a:defRPr>
                    <a:solidFill>
                      <a:schemeClr val="tx1"/>
                    </a:solidFill>
                    <a:latin typeface="Tahoma" charset="0"/>
                  </a:defRPr>
                </a:lvl5pPr>
                <a:lvl6pPr marL="2514600" indent="-228600" eaLnBrk="0" fontAlgn="base" hangingPunct="0">
                  <a:spcBef>
                    <a:spcPct val="0"/>
                  </a:spcBef>
                  <a:spcAft>
                    <a:spcPct val="0"/>
                  </a:spcAft>
                  <a:defRPr>
                    <a:solidFill>
                      <a:schemeClr val="tx1"/>
                    </a:solidFill>
                    <a:latin typeface="Tahoma" charset="0"/>
                  </a:defRPr>
                </a:lvl6pPr>
                <a:lvl7pPr marL="2971800" indent="-228600" eaLnBrk="0" fontAlgn="base" hangingPunct="0">
                  <a:spcBef>
                    <a:spcPct val="0"/>
                  </a:spcBef>
                  <a:spcAft>
                    <a:spcPct val="0"/>
                  </a:spcAft>
                  <a:defRPr>
                    <a:solidFill>
                      <a:schemeClr val="tx1"/>
                    </a:solidFill>
                    <a:latin typeface="Tahoma" charset="0"/>
                  </a:defRPr>
                </a:lvl7pPr>
                <a:lvl8pPr marL="3429000" indent="-228600" eaLnBrk="0" fontAlgn="base" hangingPunct="0">
                  <a:spcBef>
                    <a:spcPct val="0"/>
                  </a:spcBef>
                  <a:spcAft>
                    <a:spcPct val="0"/>
                  </a:spcAft>
                  <a:defRPr>
                    <a:solidFill>
                      <a:schemeClr val="tx1"/>
                    </a:solidFill>
                    <a:latin typeface="Tahoma" charset="0"/>
                  </a:defRPr>
                </a:lvl8pPr>
                <a:lvl9pPr marL="3886200" indent="-228600" eaLnBrk="0" fontAlgn="base" hangingPunct="0">
                  <a:spcBef>
                    <a:spcPct val="0"/>
                  </a:spcBef>
                  <a:spcAft>
                    <a:spcPct val="0"/>
                  </a:spcAft>
                  <a:defRPr>
                    <a:solidFill>
                      <a:schemeClr val="tx1"/>
                    </a:solidFill>
                    <a:latin typeface="Tahoma" charset="0"/>
                  </a:defRPr>
                </a:lvl9pPr>
              </a:lstStyle>
              <a:p>
                <a:r>
                  <a:rPr lang="en-US" altLang="x-none" sz="2400" dirty="0">
                    <a:latin typeface="Times New Roman" charset="0"/>
                  </a:rPr>
                  <a:t>400</a:t>
                </a:r>
              </a:p>
            </p:txBody>
          </p:sp>
        </p:grpSp>
      </p:grpSp>
    </p:spTree>
    <p:extLst>
      <p:ext uri="{BB962C8B-B14F-4D97-AF65-F5344CB8AC3E}">
        <p14:creationId xmlns:p14="http://schemas.microsoft.com/office/powerpoint/2010/main" val="8541681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p:txBody>
          <a:bodyPr/>
          <a:lstStyle/>
          <a:p>
            <a:pPr eaLnBrk="1" hangingPunct="1">
              <a:defRPr/>
            </a:pPr>
            <a:r>
              <a:rPr lang="en-US" dirty="0" smtClean="0"/>
              <a:t>Comments</a:t>
            </a:r>
          </a:p>
        </p:txBody>
      </p:sp>
      <p:sp>
        <p:nvSpPr>
          <p:cNvPr id="73731" name="Rectangle 3"/>
          <p:cNvSpPr>
            <a:spLocks noGrp="1" noChangeArrowheads="1"/>
          </p:cNvSpPr>
          <p:nvPr>
            <p:ph idx="1"/>
          </p:nvPr>
        </p:nvSpPr>
        <p:spPr/>
        <p:txBody>
          <a:bodyPr/>
          <a:lstStyle/>
          <a:p>
            <a:pPr eaLnBrk="1" hangingPunct="1">
              <a:buFont typeface="Arial" charset="0"/>
              <a:buChar char="•"/>
              <a:defRPr/>
            </a:pPr>
            <a:r>
              <a:rPr lang="en-US" dirty="0" smtClean="0"/>
              <a:t>Often we want to put some documentation in our program. These are comments for explanation, but not executed by the computer</a:t>
            </a:r>
            <a:r>
              <a:rPr lang="en-US" dirty="0" smtClean="0"/>
              <a:t>.</a:t>
            </a:r>
            <a:endParaRPr lang="en-US" dirty="0" smtClean="0"/>
          </a:p>
          <a:p>
            <a:pPr eaLnBrk="1" hangingPunct="1">
              <a:buFont typeface="Arial" charset="0"/>
              <a:buChar char="•"/>
              <a:defRPr/>
            </a:pPr>
            <a:r>
              <a:rPr lang="en-US" dirty="0" smtClean="0"/>
              <a:t>If we have # anywhere on a line, everything following this on the line is a comment – </a:t>
            </a:r>
            <a:r>
              <a:rPr lang="en-US" dirty="0" smtClean="0"/>
              <a:t>ignored</a:t>
            </a:r>
          </a:p>
          <a:p>
            <a:pPr eaLnBrk="1" hangingPunct="1">
              <a:buFont typeface="Arial" charset="0"/>
              <a:buChar char="•"/>
              <a:defRPr/>
            </a:pPr>
            <a:r>
              <a:rPr lang="en-US" dirty="0" smtClean="0"/>
              <a:t>It is always a good practice to document your code! </a:t>
            </a:r>
          </a:p>
          <a:p>
            <a:pPr eaLnBrk="1" hangingPunct="1">
              <a:buFont typeface="Arial" charset="0"/>
              <a:buChar char="•"/>
              <a:defRPr/>
            </a:pPr>
            <a:r>
              <a:rPr lang="en-US" dirty="0" smtClean="0"/>
              <a:t>Not only to let others know what it does, but to remind yourself as well!</a:t>
            </a:r>
            <a:r>
              <a:rPr lang="en-US" dirty="0" smtClean="0"/>
              <a:t/>
            </a:r>
            <a:br>
              <a:rPr lang="en-US" dirty="0" smtClean="0"/>
            </a:br>
            <a:endParaRPr lang="en-US" dirty="0" smtClean="0"/>
          </a:p>
        </p:txBody>
      </p:sp>
    </p:spTree>
    <p:extLst>
      <p:ext uri="{BB962C8B-B14F-4D97-AF65-F5344CB8AC3E}">
        <p14:creationId xmlns:p14="http://schemas.microsoft.com/office/powerpoint/2010/main" val="145730846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lstStyle/>
          <a:p>
            <a:pPr eaLnBrk="1" hangingPunct="1">
              <a:defRPr/>
            </a:pPr>
            <a:r>
              <a:rPr lang="en-US" dirty="0" smtClean="0"/>
              <a:t>Input</a:t>
            </a:r>
            <a:endParaRPr lang="en-US" dirty="0" smtClean="0"/>
          </a:p>
        </p:txBody>
      </p:sp>
      <p:sp>
        <p:nvSpPr>
          <p:cNvPr id="86019" name="Rectangle 3"/>
          <p:cNvSpPr>
            <a:spLocks noGrp="1" noChangeArrowheads="1"/>
          </p:cNvSpPr>
          <p:nvPr>
            <p:ph idx="1"/>
          </p:nvPr>
        </p:nvSpPr>
        <p:spPr/>
        <p:txBody>
          <a:bodyPr>
            <a:normAutofit lnSpcReduction="10000"/>
          </a:bodyPr>
          <a:lstStyle/>
          <a:p>
            <a:pPr eaLnBrk="1" hangingPunct="1">
              <a:lnSpc>
                <a:spcPct val="90000"/>
              </a:lnSpc>
              <a:buFont typeface="Arial" charset="0"/>
              <a:buChar char="•"/>
              <a:defRPr/>
            </a:pPr>
            <a:r>
              <a:rPr lang="en-US" sz="2800" dirty="0"/>
              <a:t>To get numerical input from the user, we use an assignment statement of the </a:t>
            </a:r>
            <a:r>
              <a:rPr lang="en-US" sz="2800" dirty="0" smtClean="0"/>
              <a:t>form</a:t>
            </a:r>
            <a:r>
              <a:rPr lang="en-US" sz="2800" dirty="0"/>
              <a:t/>
            </a:r>
            <a:br>
              <a:rPr lang="en-US" sz="2800" dirty="0"/>
            </a:br>
            <a:r>
              <a:rPr lang="en-US" sz="2800" dirty="0"/>
              <a:t>	&lt;variable&gt; = input(&lt;prompt</a:t>
            </a:r>
            <a:r>
              <a:rPr lang="en-US" sz="2800" dirty="0" smtClean="0"/>
              <a:t>&gt;)</a:t>
            </a:r>
            <a:endParaRPr lang="en-US" sz="2800" dirty="0"/>
          </a:p>
          <a:p>
            <a:pPr eaLnBrk="1" hangingPunct="1">
              <a:lnSpc>
                <a:spcPct val="90000"/>
              </a:lnSpc>
              <a:buFont typeface="Arial" charset="0"/>
              <a:buChar char="•"/>
              <a:defRPr/>
            </a:pPr>
            <a:r>
              <a:rPr lang="en-US" sz="2800" dirty="0" smtClean="0"/>
              <a:t>Here, </a:t>
            </a:r>
            <a:r>
              <a:rPr lang="en-US" sz="2400" dirty="0" smtClean="0"/>
              <a:t>&lt;</a:t>
            </a:r>
            <a:r>
              <a:rPr lang="en-US" sz="2400" dirty="0"/>
              <a:t>prompt&gt; would be replaced by a prompt for the user inside quotation marks</a:t>
            </a:r>
          </a:p>
          <a:p>
            <a:pPr lvl="1" eaLnBrk="1" hangingPunct="1">
              <a:lnSpc>
                <a:spcPct val="90000"/>
              </a:lnSpc>
              <a:buFont typeface="Arial" charset="0"/>
              <a:buChar char="•"/>
              <a:defRPr/>
            </a:pPr>
            <a:r>
              <a:rPr lang="en-US" sz="2400" dirty="0"/>
              <a:t>If there is no prompt, the parentheses are still </a:t>
            </a:r>
            <a:r>
              <a:rPr lang="en-US" sz="2400" dirty="0" smtClean="0"/>
              <a:t>needed</a:t>
            </a:r>
            <a:endParaRPr lang="en-US" sz="2400" dirty="0"/>
          </a:p>
          <a:p>
            <a:pPr eaLnBrk="1" hangingPunct="1">
              <a:lnSpc>
                <a:spcPct val="90000"/>
              </a:lnSpc>
              <a:buFont typeface="Arial" charset="0"/>
              <a:buChar char="•"/>
              <a:defRPr/>
            </a:pPr>
            <a:r>
              <a:rPr lang="en-US" sz="2800" dirty="0"/>
              <a:t>Semantics</a:t>
            </a:r>
          </a:p>
          <a:p>
            <a:pPr lvl="1" eaLnBrk="1" hangingPunct="1">
              <a:lnSpc>
                <a:spcPct val="90000"/>
              </a:lnSpc>
              <a:buFont typeface="Arial" charset="0"/>
              <a:buChar char="•"/>
              <a:defRPr/>
            </a:pPr>
            <a:r>
              <a:rPr lang="en-US" sz="2400" dirty="0"/>
              <a:t>The prompt will be displayed</a:t>
            </a:r>
          </a:p>
          <a:p>
            <a:pPr lvl="1" eaLnBrk="1" hangingPunct="1">
              <a:lnSpc>
                <a:spcPct val="90000"/>
              </a:lnSpc>
              <a:buFont typeface="Arial" charset="0"/>
              <a:buChar char="•"/>
              <a:defRPr/>
            </a:pPr>
            <a:r>
              <a:rPr lang="en-US" sz="2400" dirty="0"/>
              <a:t>User enters number</a:t>
            </a:r>
          </a:p>
          <a:p>
            <a:pPr lvl="1" eaLnBrk="1" hangingPunct="1">
              <a:lnSpc>
                <a:spcPct val="90000"/>
              </a:lnSpc>
              <a:buFont typeface="Arial" charset="0"/>
              <a:buChar char="•"/>
              <a:defRPr/>
            </a:pPr>
            <a:r>
              <a:rPr lang="en-US" sz="2400" dirty="0"/>
              <a:t>Value entered is stored as the value of the variable</a:t>
            </a:r>
          </a:p>
          <a:p>
            <a:pPr lvl="1" eaLnBrk="1" hangingPunct="1">
              <a:lnSpc>
                <a:spcPct val="90000"/>
              </a:lnSpc>
              <a:defRPr/>
            </a:pPr>
            <a:endParaRPr lang="en-US" sz="2400" dirty="0"/>
          </a:p>
        </p:txBody>
      </p:sp>
    </p:spTree>
    <p:extLst>
      <p:ext uri="{BB962C8B-B14F-4D97-AF65-F5344CB8AC3E}">
        <p14:creationId xmlns:p14="http://schemas.microsoft.com/office/powerpoint/2010/main" val="27576438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ChangeArrowheads="1"/>
          </p:cNvSpPr>
          <p:nvPr>
            <p:ph type="title"/>
          </p:nvPr>
        </p:nvSpPr>
        <p:spPr/>
        <p:txBody>
          <a:bodyPr/>
          <a:lstStyle/>
          <a:p>
            <a:pPr eaLnBrk="1" hangingPunct="1">
              <a:defRPr/>
            </a:pPr>
            <a:r>
              <a:rPr lang="en-US" dirty="0" smtClean="0"/>
              <a:t>output</a:t>
            </a:r>
            <a:endParaRPr lang="en-US" dirty="0" smtClean="0"/>
          </a:p>
        </p:txBody>
      </p:sp>
      <p:sp>
        <p:nvSpPr>
          <p:cNvPr id="87043" name="Rectangle 3"/>
          <p:cNvSpPr>
            <a:spLocks noGrp="1" noChangeArrowheads="1"/>
          </p:cNvSpPr>
          <p:nvPr>
            <p:ph idx="1"/>
          </p:nvPr>
        </p:nvSpPr>
        <p:spPr/>
        <p:txBody>
          <a:bodyPr>
            <a:normAutofit/>
          </a:bodyPr>
          <a:lstStyle/>
          <a:p>
            <a:pPr eaLnBrk="1" hangingPunct="1">
              <a:lnSpc>
                <a:spcPct val="90000"/>
              </a:lnSpc>
              <a:buFont typeface="Arial" charset="0"/>
              <a:buChar char="•"/>
              <a:defRPr/>
            </a:pPr>
            <a:r>
              <a:rPr lang="en-US" sz="2400" dirty="0" smtClean="0"/>
              <a:t>For output we use statements of the </a:t>
            </a:r>
            <a:r>
              <a:rPr lang="en-US" sz="2400" dirty="0" smtClean="0"/>
              <a:t>form</a:t>
            </a:r>
            <a:endParaRPr lang="en-US" sz="2400" dirty="0"/>
          </a:p>
          <a:p>
            <a:pPr lvl="1">
              <a:buFont typeface="Arial" charset="0"/>
              <a:buChar char="•"/>
              <a:defRPr/>
            </a:pPr>
            <a:r>
              <a:rPr lang="en-US" sz="2400" dirty="0" smtClean="0"/>
              <a:t>print(&lt;expression&gt;)</a:t>
            </a:r>
            <a:endParaRPr lang="en-US" sz="2400" dirty="0"/>
          </a:p>
          <a:p>
            <a:pPr eaLnBrk="1" hangingPunct="1">
              <a:lnSpc>
                <a:spcPct val="90000"/>
              </a:lnSpc>
              <a:buFont typeface="Arial" charset="0"/>
              <a:buChar char="•"/>
              <a:defRPr/>
            </a:pPr>
            <a:r>
              <a:rPr lang="en-US" sz="2400" dirty="0" smtClean="0"/>
              <a:t>Semantics</a:t>
            </a:r>
            <a:endParaRPr lang="en-US" sz="2400" dirty="0" smtClean="0"/>
          </a:p>
          <a:p>
            <a:pPr lvl="1" eaLnBrk="1" hangingPunct="1">
              <a:lnSpc>
                <a:spcPct val="90000"/>
              </a:lnSpc>
              <a:buFont typeface="Arial" charset="0"/>
              <a:buChar char="•"/>
              <a:defRPr/>
            </a:pPr>
            <a:r>
              <a:rPr lang="en-US" sz="2400" dirty="0" smtClean="0"/>
              <a:t>Value of expression is computed</a:t>
            </a:r>
          </a:p>
          <a:p>
            <a:pPr lvl="1" eaLnBrk="1" hangingPunct="1">
              <a:lnSpc>
                <a:spcPct val="90000"/>
              </a:lnSpc>
              <a:buFont typeface="Arial" charset="0"/>
              <a:buChar char="•"/>
              <a:defRPr/>
            </a:pPr>
            <a:r>
              <a:rPr lang="en-US" sz="2400" dirty="0" smtClean="0"/>
              <a:t>This value is </a:t>
            </a:r>
            <a:r>
              <a:rPr lang="en-US" sz="2400" dirty="0" smtClean="0"/>
              <a:t>displayed</a:t>
            </a:r>
            <a:endParaRPr lang="en-US" sz="2400" dirty="0"/>
          </a:p>
          <a:p>
            <a:pPr>
              <a:buFont typeface="Arial" charset="0"/>
              <a:buChar char="•"/>
              <a:defRPr/>
            </a:pPr>
            <a:r>
              <a:rPr lang="en-US" sz="2400" dirty="0" smtClean="0"/>
              <a:t>Several </a:t>
            </a:r>
            <a:r>
              <a:rPr lang="en-US" sz="2400" dirty="0" smtClean="0"/>
              <a:t>expressions can be printed – separate them by commas</a:t>
            </a:r>
          </a:p>
        </p:txBody>
      </p:sp>
    </p:spTree>
    <p:extLst>
      <p:ext uri="{BB962C8B-B14F-4D97-AF65-F5344CB8AC3E}">
        <p14:creationId xmlns:p14="http://schemas.microsoft.com/office/powerpoint/2010/main" val="15578047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execute python scripts</a:t>
            </a:r>
            <a:endParaRPr lang="en-US" dirty="0"/>
          </a:p>
        </p:txBody>
      </p:sp>
      <p:sp>
        <p:nvSpPr>
          <p:cNvPr id="3" name="Content Placeholder 2"/>
          <p:cNvSpPr>
            <a:spLocks noGrp="1"/>
          </p:cNvSpPr>
          <p:nvPr>
            <p:ph idx="1"/>
          </p:nvPr>
        </p:nvSpPr>
        <p:spPr/>
        <p:txBody>
          <a:bodyPr/>
          <a:lstStyle/>
          <a:p>
            <a:r>
              <a:rPr lang="en-US" dirty="0" smtClean="0"/>
              <a:t>You can use the Python interpreter or the Python IDLE application, but that has limited usability </a:t>
            </a:r>
            <a:r>
              <a:rPr lang="mr-IN" dirty="0" smtClean="0"/>
              <a:t>–</a:t>
            </a:r>
            <a:r>
              <a:rPr lang="en-US" dirty="0" smtClean="0"/>
              <a:t> mostly for testing statements.</a:t>
            </a:r>
          </a:p>
          <a:p>
            <a:r>
              <a:rPr lang="en-US" dirty="0" smtClean="0"/>
              <a:t>Python scripts are saved in a file and executed in batch mode.</a:t>
            </a:r>
          </a:p>
          <a:p>
            <a:r>
              <a:rPr lang="en-US" dirty="0" smtClean="0"/>
              <a:t>The script files are named with the .</a:t>
            </a:r>
            <a:r>
              <a:rPr lang="en-US" dirty="0" err="1" smtClean="0"/>
              <a:t>py</a:t>
            </a:r>
            <a:r>
              <a:rPr lang="en-US" dirty="0" smtClean="0"/>
              <a:t> file extension.</a:t>
            </a:r>
          </a:p>
          <a:p>
            <a:r>
              <a:rPr lang="en-US" dirty="0" smtClean="0"/>
              <a:t>Example:</a:t>
            </a:r>
          </a:p>
          <a:p>
            <a:pPr marL="0" indent="0">
              <a:spcBef>
                <a:spcPts val="0"/>
              </a:spcBef>
              <a:buNone/>
            </a:pPr>
            <a:endParaRPr lang="en-US" dirty="0" smtClean="0">
              <a:solidFill>
                <a:schemeClr val="accent4">
                  <a:lumMod val="75000"/>
                </a:schemeClr>
              </a:solidFill>
              <a:latin typeface="Courier New" charset="0"/>
              <a:ea typeface="Courier New" charset="0"/>
              <a:cs typeface="Courier New" charset="0"/>
            </a:endParaRPr>
          </a:p>
          <a:p>
            <a:pPr marL="0" indent="0">
              <a:spcBef>
                <a:spcPts val="0"/>
              </a:spcBef>
              <a:buNone/>
            </a:pPr>
            <a:r>
              <a:rPr lang="en-US" dirty="0" smtClean="0">
                <a:solidFill>
                  <a:schemeClr val="accent4">
                    <a:lumMod val="75000"/>
                  </a:schemeClr>
                </a:solidFill>
                <a:latin typeface="Courier New" charset="0"/>
                <a:ea typeface="Courier New" charset="0"/>
                <a:cs typeface="Courier New" charset="0"/>
              </a:rPr>
              <a:t>$ </a:t>
            </a:r>
            <a:r>
              <a:rPr lang="en-US" b="1" dirty="0">
                <a:solidFill>
                  <a:schemeClr val="accent4">
                    <a:lumMod val="75000"/>
                  </a:schemeClr>
                </a:solidFill>
                <a:latin typeface="Courier New" charset="0"/>
                <a:ea typeface="Courier New" charset="0"/>
                <a:cs typeface="Courier New" charset="0"/>
              </a:rPr>
              <a:t>python3 ./</a:t>
            </a:r>
            <a:r>
              <a:rPr lang="en-US" b="1" dirty="0" err="1">
                <a:solidFill>
                  <a:schemeClr val="accent4">
                    <a:lumMod val="75000"/>
                  </a:schemeClr>
                </a:solidFill>
                <a:latin typeface="Courier New" charset="0"/>
                <a:ea typeface="Courier New" charset="0"/>
                <a:cs typeface="Courier New" charset="0"/>
              </a:rPr>
              <a:t>farhenheit_to_celsius.py</a:t>
            </a:r>
            <a:r>
              <a:rPr lang="en-US" dirty="0">
                <a:solidFill>
                  <a:schemeClr val="accent4">
                    <a:lumMod val="75000"/>
                  </a:schemeClr>
                </a:solidFill>
                <a:latin typeface="Courier New" charset="0"/>
                <a:ea typeface="Courier New" charset="0"/>
                <a:cs typeface="Courier New" charset="0"/>
              </a:rPr>
              <a:t> </a:t>
            </a:r>
          </a:p>
          <a:p>
            <a:pPr marL="0" indent="0">
              <a:spcBef>
                <a:spcPts val="0"/>
              </a:spcBef>
              <a:buNone/>
            </a:pPr>
            <a:r>
              <a:rPr lang="en-US" dirty="0">
                <a:solidFill>
                  <a:schemeClr val="accent4">
                    <a:lumMod val="75000"/>
                  </a:schemeClr>
                </a:solidFill>
                <a:latin typeface="Courier New" charset="0"/>
                <a:ea typeface="Courier New" charset="0"/>
                <a:cs typeface="Courier New" charset="0"/>
              </a:rPr>
              <a:t>Please enter a temperature in </a:t>
            </a:r>
            <a:r>
              <a:rPr lang="en-US" dirty="0" err="1">
                <a:solidFill>
                  <a:schemeClr val="accent4">
                    <a:lumMod val="75000"/>
                  </a:schemeClr>
                </a:solidFill>
                <a:latin typeface="Courier New" charset="0"/>
                <a:ea typeface="Courier New" charset="0"/>
                <a:cs typeface="Courier New" charset="0"/>
              </a:rPr>
              <a:t>Farenheight</a:t>
            </a:r>
            <a:r>
              <a:rPr lang="en-US" dirty="0">
                <a:solidFill>
                  <a:schemeClr val="accent4">
                    <a:lumMod val="75000"/>
                  </a:schemeClr>
                </a:solidFill>
                <a:latin typeface="Courier New" charset="0"/>
                <a:ea typeface="Courier New" charset="0"/>
                <a:cs typeface="Courier New" charset="0"/>
              </a:rPr>
              <a:t>: 99</a:t>
            </a:r>
          </a:p>
          <a:p>
            <a:pPr marL="0" indent="0">
              <a:spcBef>
                <a:spcPts val="0"/>
              </a:spcBef>
              <a:buNone/>
            </a:pPr>
            <a:r>
              <a:rPr lang="en-US" dirty="0">
                <a:solidFill>
                  <a:schemeClr val="accent4">
                    <a:lumMod val="75000"/>
                  </a:schemeClr>
                </a:solidFill>
                <a:latin typeface="Courier New" charset="0"/>
                <a:ea typeface="Courier New" charset="0"/>
                <a:cs typeface="Courier New" charset="0"/>
              </a:rPr>
              <a:t>99F == 37.22C</a:t>
            </a:r>
          </a:p>
          <a:p>
            <a:endParaRPr lang="en-US" dirty="0" smtClean="0"/>
          </a:p>
        </p:txBody>
      </p:sp>
    </p:spTree>
    <p:extLst>
      <p:ext uri="{BB962C8B-B14F-4D97-AF65-F5344CB8AC3E}">
        <p14:creationId xmlns:p14="http://schemas.microsoft.com/office/powerpoint/2010/main" val="4268725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Bible study: the parables of Jesus</a:t>
            </a:r>
            <a:endParaRPr lang="en-US" dirty="0"/>
          </a:p>
        </p:txBody>
      </p:sp>
      <p:sp>
        <p:nvSpPr>
          <p:cNvPr id="5" name="Text Placeholder 4"/>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91981758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a:xfrm>
            <a:off x="685800" y="764373"/>
            <a:ext cx="10820400" cy="1293028"/>
          </a:xfrm>
        </p:spPr>
        <p:txBody>
          <a:bodyPr/>
          <a:lstStyle/>
          <a:p>
            <a:pPr eaLnBrk="1" hangingPunct="1">
              <a:defRPr/>
            </a:pPr>
            <a:r>
              <a:rPr lang="en-US" dirty="0"/>
              <a:t>Example - Fahrenheit to Centigrade</a:t>
            </a:r>
            <a:endParaRPr lang="en-US" dirty="0" smtClean="0"/>
          </a:p>
        </p:txBody>
      </p:sp>
      <p:sp>
        <p:nvSpPr>
          <p:cNvPr id="78851" name="Rectangle 3"/>
          <p:cNvSpPr>
            <a:spLocks noGrp="1" noChangeArrowheads="1"/>
          </p:cNvSpPr>
          <p:nvPr>
            <p:ph idx="1"/>
          </p:nvPr>
        </p:nvSpPr>
        <p:spPr>
          <a:xfrm>
            <a:off x="685800" y="1806498"/>
            <a:ext cx="10820400" cy="4906536"/>
          </a:xfrm>
        </p:spPr>
        <p:txBody>
          <a:bodyPr>
            <a:normAutofit fontScale="85000" lnSpcReduction="20000"/>
          </a:bodyPr>
          <a:lstStyle/>
          <a:p>
            <a:pPr eaLnBrk="1" hangingPunct="1">
              <a:buFont typeface="Arial" charset="0"/>
              <a:buChar char="•"/>
              <a:defRPr/>
            </a:pPr>
            <a:r>
              <a:rPr lang="en-US" dirty="0" smtClean="0"/>
              <a:t>We </a:t>
            </a:r>
            <a:r>
              <a:rPr lang="en-US" dirty="0" smtClean="0"/>
              <a:t>want to convert </a:t>
            </a:r>
            <a:r>
              <a:rPr lang="en-US" dirty="0" smtClean="0"/>
              <a:t>a </a:t>
            </a:r>
            <a:r>
              <a:rPr lang="en-US" dirty="0" smtClean="0"/>
              <a:t>Fahrenheit temperature to </a:t>
            </a:r>
            <a:r>
              <a:rPr lang="en-US" dirty="0" smtClean="0"/>
              <a:t>Celsius.</a:t>
            </a:r>
            <a:endParaRPr lang="en-US" dirty="0"/>
          </a:p>
          <a:p>
            <a:pPr eaLnBrk="1" hangingPunct="1">
              <a:buFont typeface="Arial" charset="0"/>
              <a:buChar char="•"/>
              <a:defRPr/>
            </a:pPr>
            <a:r>
              <a:rPr lang="en-US" dirty="0" smtClean="0"/>
              <a:t>The </a:t>
            </a:r>
            <a:r>
              <a:rPr lang="en-US" dirty="0" smtClean="0"/>
              <a:t>formula is    C = (F -32) x </a:t>
            </a:r>
            <a:r>
              <a:rPr lang="en-US" dirty="0" smtClean="0"/>
              <a:t>5/9</a:t>
            </a:r>
            <a:endParaRPr lang="en-US" dirty="0" smtClean="0"/>
          </a:p>
          <a:p>
            <a:pPr eaLnBrk="1" hangingPunct="1">
              <a:buFont typeface="Arial" charset="0"/>
              <a:buChar char="•"/>
              <a:defRPr/>
            </a:pPr>
            <a:r>
              <a:rPr lang="en-US" dirty="0" smtClean="0">
                <a:ea typeface="Courier New" charset="0"/>
                <a:cs typeface="Courier New" charset="0"/>
              </a:rPr>
              <a:t>We </a:t>
            </a:r>
            <a:r>
              <a:rPr lang="en-US" dirty="0" smtClean="0">
                <a:ea typeface="Courier New" charset="0"/>
                <a:cs typeface="Courier New" charset="0"/>
              </a:rPr>
              <a:t>use type float for the temperatures</a:t>
            </a:r>
            <a:r>
              <a:rPr lang="en-US" dirty="0" smtClean="0">
                <a:ea typeface="Courier New" charset="0"/>
                <a:cs typeface="Courier New" charset="0"/>
              </a:rPr>
              <a:t>.</a:t>
            </a:r>
            <a:endParaRPr lang="en-US" dirty="0">
              <a:ea typeface="Courier New" charset="0"/>
              <a:cs typeface="Courier New" charset="0"/>
            </a:endParaRPr>
          </a:p>
          <a:p>
            <a:pPr marL="0" indent="0">
              <a:spcBef>
                <a:spcPts val="0"/>
              </a:spcBef>
              <a:buNone/>
            </a:pPr>
            <a:r>
              <a:rPr lang="en-US" dirty="0">
                <a:solidFill>
                  <a:schemeClr val="accent4">
                    <a:lumMod val="75000"/>
                  </a:schemeClr>
                </a:solidFill>
                <a:latin typeface="Courier New" charset="0"/>
                <a:ea typeface="Courier New" charset="0"/>
                <a:cs typeface="Courier New" charset="0"/>
              </a:rPr>
              <a:t>#</a:t>
            </a:r>
          </a:p>
          <a:p>
            <a:pPr marL="0" indent="0">
              <a:spcBef>
                <a:spcPts val="0"/>
              </a:spcBef>
              <a:buNone/>
            </a:pPr>
            <a:r>
              <a:rPr lang="en-US" dirty="0">
                <a:solidFill>
                  <a:schemeClr val="accent4">
                    <a:lumMod val="75000"/>
                  </a:schemeClr>
                </a:solidFill>
                <a:latin typeface="Courier New" charset="0"/>
                <a:ea typeface="Courier New" charset="0"/>
                <a:cs typeface="Courier New" charset="0"/>
              </a:rPr>
              <a:t># Parables and Pythons</a:t>
            </a:r>
          </a:p>
          <a:p>
            <a:pPr marL="0" indent="0">
              <a:spcBef>
                <a:spcPts val="0"/>
              </a:spcBef>
              <a:buNone/>
            </a:pPr>
            <a:r>
              <a:rPr lang="en-US" dirty="0">
                <a:solidFill>
                  <a:schemeClr val="accent4">
                    <a:lumMod val="75000"/>
                  </a:schemeClr>
                </a:solidFill>
                <a:latin typeface="Courier New" charset="0"/>
                <a:ea typeface="Courier New" charset="0"/>
                <a:cs typeface="Courier New" charset="0"/>
              </a:rPr>
              <a:t>#</a:t>
            </a:r>
          </a:p>
          <a:p>
            <a:pPr marL="0" indent="0">
              <a:spcBef>
                <a:spcPts val="0"/>
              </a:spcBef>
              <a:buNone/>
            </a:pPr>
            <a:r>
              <a:rPr lang="en-US" dirty="0">
                <a:solidFill>
                  <a:schemeClr val="accent4">
                    <a:lumMod val="75000"/>
                  </a:schemeClr>
                </a:solidFill>
                <a:latin typeface="Courier New" charset="0"/>
                <a:ea typeface="Courier New" charset="0"/>
                <a:cs typeface="Courier New" charset="0"/>
              </a:rPr>
              <a:t># Lesson 2: </a:t>
            </a:r>
            <a:r>
              <a:rPr lang="en-US" dirty="0" err="1">
                <a:solidFill>
                  <a:schemeClr val="accent4">
                    <a:lumMod val="75000"/>
                  </a:schemeClr>
                </a:solidFill>
                <a:latin typeface="Courier New" charset="0"/>
                <a:ea typeface="Courier New" charset="0"/>
                <a:cs typeface="Courier New" charset="0"/>
              </a:rPr>
              <a:t>Farenheit</a:t>
            </a:r>
            <a:r>
              <a:rPr lang="en-US" dirty="0">
                <a:solidFill>
                  <a:schemeClr val="accent4">
                    <a:lumMod val="75000"/>
                  </a:schemeClr>
                </a:solidFill>
                <a:latin typeface="Courier New" charset="0"/>
                <a:ea typeface="Courier New" charset="0"/>
                <a:cs typeface="Courier New" charset="0"/>
              </a:rPr>
              <a:t> to Celsius Example</a:t>
            </a:r>
          </a:p>
          <a:p>
            <a:pPr marL="0" indent="0">
              <a:spcBef>
                <a:spcPts val="0"/>
              </a:spcBef>
              <a:buNone/>
            </a:pPr>
            <a:r>
              <a:rPr lang="en-US" dirty="0">
                <a:solidFill>
                  <a:schemeClr val="accent4">
                    <a:lumMod val="75000"/>
                  </a:schemeClr>
                </a:solidFill>
                <a:latin typeface="Courier New" charset="0"/>
                <a:ea typeface="Courier New" charset="0"/>
                <a:cs typeface="Courier New" charset="0"/>
              </a:rPr>
              <a:t>#</a:t>
            </a:r>
          </a:p>
          <a:p>
            <a:pPr marL="0" indent="0">
              <a:spcBef>
                <a:spcPts val="0"/>
              </a:spcBef>
              <a:buNone/>
            </a:pPr>
            <a:r>
              <a:rPr lang="en-US" dirty="0">
                <a:solidFill>
                  <a:schemeClr val="accent4">
                    <a:lumMod val="75000"/>
                  </a:schemeClr>
                </a:solidFill>
                <a:latin typeface="Courier New" charset="0"/>
                <a:ea typeface="Courier New" charset="0"/>
                <a:cs typeface="Courier New" charset="0"/>
              </a:rPr>
              <a:t># This script reads a value from the user in Fahrenheit and converts it to</a:t>
            </a:r>
          </a:p>
          <a:p>
            <a:pPr marL="0" indent="0">
              <a:spcBef>
                <a:spcPts val="0"/>
              </a:spcBef>
              <a:buNone/>
            </a:pPr>
            <a:r>
              <a:rPr lang="en-US" dirty="0">
                <a:solidFill>
                  <a:schemeClr val="accent4">
                    <a:lumMod val="75000"/>
                  </a:schemeClr>
                </a:solidFill>
                <a:latin typeface="Courier New" charset="0"/>
                <a:ea typeface="Courier New" charset="0"/>
                <a:cs typeface="Courier New" charset="0"/>
              </a:rPr>
              <a:t># Celsius</a:t>
            </a:r>
          </a:p>
          <a:p>
            <a:pPr marL="0" indent="0">
              <a:spcBef>
                <a:spcPts val="0"/>
              </a:spcBef>
              <a:buNone/>
            </a:pPr>
            <a:r>
              <a:rPr lang="en-US" dirty="0">
                <a:solidFill>
                  <a:schemeClr val="accent4">
                    <a:lumMod val="75000"/>
                  </a:schemeClr>
                </a:solidFill>
                <a:latin typeface="Courier New" charset="0"/>
                <a:ea typeface="Courier New" charset="0"/>
                <a:cs typeface="Courier New" charset="0"/>
              </a:rPr>
              <a:t>#</a:t>
            </a:r>
          </a:p>
          <a:p>
            <a:pPr marL="0" indent="0">
              <a:spcBef>
                <a:spcPts val="0"/>
              </a:spcBef>
              <a:buNone/>
            </a:pPr>
            <a:r>
              <a:rPr lang="en-US" dirty="0" err="1">
                <a:solidFill>
                  <a:schemeClr val="accent4">
                    <a:lumMod val="75000"/>
                  </a:schemeClr>
                </a:solidFill>
                <a:latin typeface="Courier New" charset="0"/>
                <a:ea typeface="Courier New" charset="0"/>
                <a:cs typeface="Courier New" charset="0"/>
              </a:rPr>
              <a:t>farenheit</a:t>
            </a:r>
            <a:r>
              <a:rPr lang="en-US" dirty="0">
                <a:solidFill>
                  <a:schemeClr val="accent4">
                    <a:lumMod val="75000"/>
                  </a:schemeClr>
                </a:solidFill>
                <a:latin typeface="Courier New" charset="0"/>
                <a:ea typeface="Courier New" charset="0"/>
                <a:cs typeface="Courier New" charset="0"/>
              </a:rPr>
              <a:t> = input("Please enter a temperature in </a:t>
            </a:r>
            <a:r>
              <a:rPr lang="en-US" dirty="0" err="1">
                <a:solidFill>
                  <a:schemeClr val="accent4">
                    <a:lumMod val="75000"/>
                  </a:schemeClr>
                </a:solidFill>
                <a:latin typeface="Courier New" charset="0"/>
                <a:ea typeface="Courier New" charset="0"/>
                <a:cs typeface="Courier New" charset="0"/>
              </a:rPr>
              <a:t>Farenheight</a:t>
            </a:r>
            <a:r>
              <a:rPr lang="en-US" dirty="0">
                <a:solidFill>
                  <a:schemeClr val="accent4">
                    <a:lumMod val="75000"/>
                  </a:schemeClr>
                </a:solidFill>
                <a:latin typeface="Courier New" charset="0"/>
                <a:ea typeface="Courier New" charset="0"/>
                <a:cs typeface="Courier New" charset="0"/>
              </a:rPr>
              <a:t>: ")</a:t>
            </a:r>
          </a:p>
          <a:p>
            <a:pPr marL="0" indent="0">
              <a:spcBef>
                <a:spcPts val="0"/>
              </a:spcBef>
              <a:buNone/>
            </a:pPr>
            <a:r>
              <a:rPr lang="en-US" dirty="0" err="1">
                <a:solidFill>
                  <a:schemeClr val="accent4">
                    <a:lumMod val="75000"/>
                  </a:schemeClr>
                </a:solidFill>
                <a:latin typeface="Courier New" charset="0"/>
                <a:ea typeface="Courier New" charset="0"/>
                <a:cs typeface="Courier New" charset="0"/>
              </a:rPr>
              <a:t>celsius</a:t>
            </a:r>
            <a:r>
              <a:rPr lang="en-US" dirty="0">
                <a:solidFill>
                  <a:schemeClr val="accent4">
                    <a:lumMod val="75000"/>
                  </a:schemeClr>
                </a:solidFill>
                <a:latin typeface="Courier New" charset="0"/>
                <a:ea typeface="Courier New" charset="0"/>
                <a:cs typeface="Courier New" charset="0"/>
              </a:rPr>
              <a:t> = (float(</a:t>
            </a:r>
            <a:r>
              <a:rPr lang="en-US" dirty="0" err="1">
                <a:solidFill>
                  <a:schemeClr val="accent4">
                    <a:lumMod val="75000"/>
                  </a:schemeClr>
                </a:solidFill>
                <a:latin typeface="Courier New" charset="0"/>
                <a:ea typeface="Courier New" charset="0"/>
                <a:cs typeface="Courier New" charset="0"/>
              </a:rPr>
              <a:t>farenheit</a:t>
            </a:r>
            <a:r>
              <a:rPr lang="en-US" dirty="0">
                <a:solidFill>
                  <a:schemeClr val="accent4">
                    <a:lumMod val="75000"/>
                  </a:schemeClr>
                </a:solidFill>
                <a:latin typeface="Courier New" charset="0"/>
                <a:ea typeface="Courier New" charset="0"/>
                <a:cs typeface="Courier New" charset="0"/>
              </a:rPr>
              <a:t>) - 32.0) * (5.0/9.0)</a:t>
            </a:r>
          </a:p>
          <a:p>
            <a:pPr marL="0" indent="0">
              <a:spcBef>
                <a:spcPts val="0"/>
              </a:spcBef>
              <a:buNone/>
            </a:pPr>
            <a:r>
              <a:rPr lang="en-US" dirty="0">
                <a:solidFill>
                  <a:schemeClr val="accent4">
                    <a:lumMod val="75000"/>
                  </a:schemeClr>
                </a:solidFill>
                <a:latin typeface="Courier New" charset="0"/>
                <a:ea typeface="Courier New" charset="0"/>
                <a:cs typeface="Courier New" charset="0"/>
              </a:rPr>
              <a:t>print("{0}F == {1:.2f}</a:t>
            </a:r>
            <a:r>
              <a:rPr lang="en-US" dirty="0" err="1">
                <a:solidFill>
                  <a:schemeClr val="accent4">
                    <a:lumMod val="75000"/>
                  </a:schemeClr>
                </a:solidFill>
                <a:latin typeface="Courier New" charset="0"/>
                <a:ea typeface="Courier New" charset="0"/>
                <a:cs typeface="Courier New" charset="0"/>
              </a:rPr>
              <a:t>C".format</a:t>
            </a:r>
            <a:r>
              <a:rPr lang="en-US" dirty="0">
                <a:solidFill>
                  <a:schemeClr val="accent4">
                    <a:lumMod val="75000"/>
                  </a:schemeClr>
                </a:solidFill>
                <a:latin typeface="Courier New" charset="0"/>
                <a:ea typeface="Courier New" charset="0"/>
                <a:cs typeface="Courier New" charset="0"/>
              </a:rPr>
              <a:t>(</a:t>
            </a:r>
            <a:r>
              <a:rPr lang="en-US" dirty="0" err="1">
                <a:solidFill>
                  <a:schemeClr val="accent4">
                    <a:lumMod val="75000"/>
                  </a:schemeClr>
                </a:solidFill>
                <a:latin typeface="Courier New" charset="0"/>
                <a:ea typeface="Courier New" charset="0"/>
                <a:cs typeface="Courier New" charset="0"/>
              </a:rPr>
              <a:t>farenheit</a:t>
            </a:r>
            <a:r>
              <a:rPr lang="en-US" dirty="0">
                <a:solidFill>
                  <a:schemeClr val="accent4">
                    <a:lumMod val="75000"/>
                  </a:schemeClr>
                </a:solidFill>
                <a:latin typeface="Courier New" charset="0"/>
                <a:ea typeface="Courier New" charset="0"/>
                <a:cs typeface="Courier New" charset="0"/>
              </a:rPr>
              <a:t>, </a:t>
            </a:r>
            <a:r>
              <a:rPr lang="en-US" dirty="0" err="1">
                <a:solidFill>
                  <a:schemeClr val="accent4">
                    <a:lumMod val="75000"/>
                  </a:schemeClr>
                </a:solidFill>
                <a:latin typeface="Courier New" charset="0"/>
                <a:ea typeface="Courier New" charset="0"/>
                <a:cs typeface="Courier New" charset="0"/>
              </a:rPr>
              <a:t>celsius</a:t>
            </a:r>
            <a:r>
              <a:rPr lang="en-US" dirty="0">
                <a:solidFill>
                  <a:schemeClr val="accent4">
                    <a:lumMod val="75000"/>
                  </a:schemeClr>
                </a:solidFill>
                <a:latin typeface="Courier New" charset="0"/>
                <a:ea typeface="Courier New" charset="0"/>
                <a:cs typeface="Courier New" charset="0"/>
              </a:rPr>
              <a:t>))</a:t>
            </a:r>
          </a:p>
          <a:p>
            <a:pPr marL="0" indent="0">
              <a:spcBef>
                <a:spcPts val="0"/>
              </a:spcBef>
              <a:buNone/>
            </a:pPr>
            <a:endParaRPr lang="en-US" dirty="0">
              <a:solidFill>
                <a:schemeClr val="accent4">
                  <a:lumMod val="75000"/>
                </a:schemeClr>
              </a:solidFill>
              <a:latin typeface="Courier New" charset="0"/>
              <a:ea typeface="Courier New" charset="0"/>
              <a:cs typeface="Courier New" charset="0"/>
            </a:endParaRPr>
          </a:p>
          <a:p>
            <a:pPr eaLnBrk="1" hangingPunct="1">
              <a:buFont typeface="Arial" charset="0"/>
              <a:buChar char="•"/>
              <a:defRPr/>
            </a:pPr>
            <a:r>
              <a:rPr lang="en-US" dirty="0" smtClean="0"/>
              <a:t>Example:</a:t>
            </a:r>
          </a:p>
          <a:p>
            <a:pPr marL="0" indent="0">
              <a:spcBef>
                <a:spcPts val="0"/>
              </a:spcBef>
              <a:buNone/>
            </a:pPr>
            <a:endParaRPr lang="en-US" dirty="0" smtClean="0">
              <a:solidFill>
                <a:schemeClr val="accent4">
                  <a:lumMod val="75000"/>
                </a:schemeClr>
              </a:solidFill>
              <a:latin typeface="Courier New" charset="0"/>
              <a:ea typeface="Courier New" charset="0"/>
              <a:cs typeface="Courier New" charset="0"/>
            </a:endParaRPr>
          </a:p>
          <a:p>
            <a:pPr marL="0" indent="0">
              <a:spcBef>
                <a:spcPts val="0"/>
              </a:spcBef>
              <a:buNone/>
            </a:pPr>
            <a:r>
              <a:rPr lang="en-US" dirty="0" smtClean="0">
                <a:solidFill>
                  <a:schemeClr val="accent4">
                    <a:lumMod val="75000"/>
                  </a:schemeClr>
                </a:solidFill>
                <a:latin typeface="Courier New" charset="0"/>
                <a:ea typeface="Courier New" charset="0"/>
                <a:cs typeface="Courier New" charset="0"/>
              </a:rPr>
              <a:t>$ </a:t>
            </a:r>
            <a:r>
              <a:rPr lang="en-US" b="1" dirty="0">
                <a:solidFill>
                  <a:schemeClr val="accent4">
                    <a:lumMod val="75000"/>
                  </a:schemeClr>
                </a:solidFill>
                <a:latin typeface="Courier New" charset="0"/>
                <a:ea typeface="Courier New" charset="0"/>
                <a:cs typeface="Courier New" charset="0"/>
              </a:rPr>
              <a:t>python3 ./</a:t>
            </a:r>
            <a:r>
              <a:rPr lang="en-US" b="1" dirty="0" err="1">
                <a:solidFill>
                  <a:schemeClr val="accent4">
                    <a:lumMod val="75000"/>
                  </a:schemeClr>
                </a:solidFill>
                <a:latin typeface="Courier New" charset="0"/>
                <a:ea typeface="Courier New" charset="0"/>
                <a:cs typeface="Courier New" charset="0"/>
              </a:rPr>
              <a:t>farhenheit_to_celsius.py</a:t>
            </a:r>
            <a:r>
              <a:rPr lang="en-US" dirty="0">
                <a:solidFill>
                  <a:schemeClr val="accent4">
                    <a:lumMod val="75000"/>
                  </a:schemeClr>
                </a:solidFill>
                <a:latin typeface="Courier New" charset="0"/>
                <a:ea typeface="Courier New" charset="0"/>
                <a:cs typeface="Courier New" charset="0"/>
              </a:rPr>
              <a:t> </a:t>
            </a:r>
          </a:p>
          <a:p>
            <a:pPr marL="0" indent="0">
              <a:spcBef>
                <a:spcPts val="0"/>
              </a:spcBef>
              <a:buNone/>
            </a:pPr>
            <a:r>
              <a:rPr lang="en-US" dirty="0">
                <a:solidFill>
                  <a:schemeClr val="accent4">
                    <a:lumMod val="75000"/>
                  </a:schemeClr>
                </a:solidFill>
                <a:latin typeface="Courier New" charset="0"/>
                <a:ea typeface="Courier New" charset="0"/>
                <a:cs typeface="Courier New" charset="0"/>
              </a:rPr>
              <a:t>Please enter a temperature in </a:t>
            </a:r>
            <a:r>
              <a:rPr lang="en-US" dirty="0" err="1">
                <a:solidFill>
                  <a:schemeClr val="accent4">
                    <a:lumMod val="75000"/>
                  </a:schemeClr>
                </a:solidFill>
                <a:latin typeface="Courier New" charset="0"/>
                <a:ea typeface="Courier New" charset="0"/>
                <a:cs typeface="Courier New" charset="0"/>
              </a:rPr>
              <a:t>Farenheight</a:t>
            </a:r>
            <a:r>
              <a:rPr lang="en-US" dirty="0">
                <a:solidFill>
                  <a:schemeClr val="accent4">
                    <a:lumMod val="75000"/>
                  </a:schemeClr>
                </a:solidFill>
                <a:latin typeface="Courier New" charset="0"/>
                <a:ea typeface="Courier New" charset="0"/>
                <a:cs typeface="Courier New" charset="0"/>
              </a:rPr>
              <a:t>: 99</a:t>
            </a:r>
          </a:p>
          <a:p>
            <a:pPr marL="0" indent="0">
              <a:spcBef>
                <a:spcPts val="0"/>
              </a:spcBef>
              <a:buNone/>
            </a:pPr>
            <a:r>
              <a:rPr lang="en-US" dirty="0">
                <a:solidFill>
                  <a:schemeClr val="accent4">
                    <a:lumMod val="75000"/>
                  </a:schemeClr>
                </a:solidFill>
                <a:latin typeface="Courier New" charset="0"/>
                <a:ea typeface="Courier New" charset="0"/>
                <a:cs typeface="Courier New" charset="0"/>
              </a:rPr>
              <a:t>99F == </a:t>
            </a:r>
            <a:r>
              <a:rPr lang="en-US" dirty="0" smtClean="0">
                <a:solidFill>
                  <a:schemeClr val="accent4">
                    <a:lumMod val="75000"/>
                  </a:schemeClr>
                </a:solidFill>
                <a:latin typeface="Courier New" charset="0"/>
                <a:ea typeface="Courier New" charset="0"/>
                <a:cs typeface="Courier New" charset="0"/>
              </a:rPr>
              <a:t>37.22C</a:t>
            </a:r>
            <a:endParaRPr lang="en-US" dirty="0">
              <a:solidFill>
                <a:schemeClr val="accent4">
                  <a:lumMod val="75000"/>
                </a:schemeClr>
              </a:solidFill>
              <a:latin typeface="Courier New" charset="0"/>
              <a:ea typeface="Courier New" charset="0"/>
              <a:cs typeface="Courier New" charset="0"/>
            </a:endParaRPr>
          </a:p>
        </p:txBody>
      </p:sp>
    </p:spTree>
    <p:extLst>
      <p:ext uri="{BB962C8B-B14F-4D97-AF65-F5344CB8AC3E}">
        <p14:creationId xmlns:p14="http://schemas.microsoft.com/office/powerpoint/2010/main" val="155786695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Computer Programming</a:t>
            </a:r>
            <a:endParaRPr lang="en-US" dirty="0"/>
          </a:p>
        </p:txBody>
      </p:sp>
      <p:sp>
        <p:nvSpPr>
          <p:cNvPr id="5" name="Text Placeholder 4"/>
          <p:cNvSpPr>
            <a:spLocks noGrp="1"/>
          </p:cNvSpPr>
          <p:nvPr>
            <p:ph type="body" sz="half" idx="2"/>
          </p:nvPr>
        </p:nvSpPr>
        <p:spPr/>
        <p:txBody>
          <a:bodyPr>
            <a:normAutofit/>
          </a:bodyPr>
          <a:lstStyle/>
          <a:p>
            <a:r>
              <a:rPr lang="en-US" sz="2000" dirty="0" smtClean="0"/>
              <a:t>Github</a:t>
            </a:r>
            <a:endParaRPr lang="en-US" sz="2000" dirty="0"/>
          </a:p>
        </p:txBody>
      </p:sp>
    </p:spTree>
    <p:extLst>
      <p:ext uri="{BB962C8B-B14F-4D97-AF65-F5344CB8AC3E}">
        <p14:creationId xmlns:p14="http://schemas.microsoft.com/office/powerpoint/2010/main" val="15169887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Class repository</a:t>
            </a:r>
            <a:endParaRPr lang="en-US" dirty="0"/>
          </a:p>
        </p:txBody>
      </p:sp>
      <p:sp>
        <p:nvSpPr>
          <p:cNvPr id="5" name="Content Placeholder 4"/>
          <p:cNvSpPr>
            <a:spLocks noGrp="1"/>
          </p:cNvSpPr>
          <p:nvPr>
            <p:ph idx="1"/>
          </p:nvPr>
        </p:nvSpPr>
        <p:spPr/>
        <p:txBody>
          <a:bodyPr/>
          <a:lstStyle/>
          <a:p>
            <a:r>
              <a:rPr lang="en-US" dirty="0" smtClean="0"/>
              <a:t>All of the class files will be saved online in a special repository that you can access from home.</a:t>
            </a:r>
          </a:p>
          <a:p>
            <a:r>
              <a:rPr lang="en-US" dirty="0" smtClean="0"/>
              <a:t>It uses a service called Github</a:t>
            </a:r>
          </a:p>
          <a:p>
            <a:r>
              <a:rPr lang="en-US" dirty="0"/>
              <a:t>URL: https://github.com/ChuckBell/Parables-and-Pythons</a:t>
            </a:r>
          </a:p>
        </p:txBody>
      </p:sp>
    </p:spTree>
    <p:extLst>
      <p:ext uri="{BB962C8B-B14F-4D97-AF65-F5344CB8AC3E}">
        <p14:creationId xmlns:p14="http://schemas.microsoft.com/office/powerpoint/2010/main" val="12818583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4344" y="764373"/>
            <a:ext cx="8911856" cy="1293028"/>
          </a:xfrm>
        </p:spPr>
        <p:txBody>
          <a:bodyPr/>
          <a:lstStyle/>
          <a:p>
            <a:r>
              <a:rPr lang="en-US" cap="none" dirty="0" smtClean="0"/>
              <a:t>Using the Class Repository (Github)</a:t>
            </a:r>
            <a:endParaRPr lang="en-US" cap="none" dirty="0"/>
          </a:p>
        </p:txBody>
      </p:sp>
      <p:sp>
        <p:nvSpPr>
          <p:cNvPr id="3" name="Content Placeholder 2"/>
          <p:cNvSpPr>
            <a:spLocks noGrp="1"/>
          </p:cNvSpPr>
          <p:nvPr>
            <p:ph idx="1"/>
          </p:nvPr>
        </p:nvSpPr>
        <p:spPr>
          <a:xfrm>
            <a:off x="685800" y="2194560"/>
            <a:ext cx="10820400" cy="4408259"/>
          </a:xfrm>
        </p:spPr>
        <p:txBody>
          <a:bodyPr>
            <a:normAutofit lnSpcReduction="10000"/>
          </a:bodyPr>
          <a:lstStyle/>
          <a:p>
            <a:r>
              <a:rPr lang="en-US" dirty="0" smtClean="0"/>
              <a:t>What is Github?</a:t>
            </a:r>
          </a:p>
          <a:p>
            <a:pPr lvl="1"/>
            <a:r>
              <a:rPr lang="en-US" dirty="0"/>
              <a:t>Github is a </a:t>
            </a:r>
            <a:r>
              <a:rPr lang="en-US" dirty="0" smtClean="0"/>
              <a:t>code hosting and sharing website</a:t>
            </a:r>
            <a:endParaRPr lang="en-US" dirty="0"/>
          </a:p>
          <a:p>
            <a:pPr lvl="1"/>
            <a:r>
              <a:rPr lang="en-US" dirty="0"/>
              <a:t>Github, like many code hosting websites, allows for </a:t>
            </a:r>
            <a:r>
              <a:rPr lang="en-US" dirty="0" smtClean="0"/>
              <a:t>public access to code but private access to updates (can only update by invitation)</a:t>
            </a:r>
            <a:endParaRPr lang="en-US" dirty="0"/>
          </a:p>
          <a:p>
            <a:pPr lvl="1"/>
            <a:r>
              <a:rPr lang="en-US" dirty="0"/>
              <a:t>This allows for interested programmers to take part in furthering </a:t>
            </a:r>
            <a:r>
              <a:rPr lang="en-US" dirty="0" smtClean="0"/>
              <a:t>development</a:t>
            </a:r>
          </a:p>
          <a:p>
            <a:r>
              <a:rPr lang="en-US" dirty="0" smtClean="0"/>
              <a:t>Why use code sharing services?</a:t>
            </a:r>
          </a:p>
          <a:p>
            <a:pPr lvl="1"/>
            <a:r>
              <a:rPr lang="en-US" dirty="0"/>
              <a:t>Easy to distribute </a:t>
            </a:r>
            <a:r>
              <a:rPr lang="en-US" dirty="0" smtClean="0"/>
              <a:t>work</a:t>
            </a:r>
            <a:endParaRPr lang="en-US" dirty="0"/>
          </a:p>
          <a:p>
            <a:pPr lvl="1"/>
            <a:r>
              <a:rPr lang="en-US" dirty="0"/>
              <a:t>Easy to improve on the work of </a:t>
            </a:r>
            <a:r>
              <a:rPr lang="en-US" dirty="0" smtClean="0"/>
              <a:t>others</a:t>
            </a:r>
            <a:endParaRPr lang="en-US" dirty="0"/>
          </a:p>
          <a:p>
            <a:pPr lvl="1"/>
            <a:r>
              <a:rPr lang="en-US" dirty="0"/>
              <a:t>Easy to take help from </a:t>
            </a:r>
            <a:r>
              <a:rPr lang="en-US" dirty="0" smtClean="0"/>
              <a:t>others</a:t>
            </a:r>
          </a:p>
          <a:p>
            <a:r>
              <a:rPr lang="en-US" dirty="0" smtClean="0"/>
              <a:t>There are three ways to use Github.</a:t>
            </a:r>
          </a:p>
          <a:p>
            <a:pPr lvl="1"/>
            <a:r>
              <a:rPr lang="en-US" dirty="0" smtClean="0"/>
              <a:t>Browse to the files and download them individually and/or view the files.</a:t>
            </a:r>
          </a:p>
          <a:p>
            <a:pPr lvl="1"/>
            <a:r>
              <a:rPr lang="en-US" dirty="0" smtClean="0"/>
              <a:t>Download the files in a .zip file and extract it on your PC.</a:t>
            </a:r>
          </a:p>
          <a:p>
            <a:pPr lvl="1"/>
            <a:r>
              <a:rPr lang="en-US" dirty="0" smtClean="0"/>
              <a:t>Clone the repository (advanced)</a:t>
            </a:r>
            <a:endParaRPr lang="en-US" dirty="0"/>
          </a:p>
        </p:txBody>
      </p:sp>
    </p:spTree>
    <p:extLst>
      <p:ext uri="{BB962C8B-B14F-4D97-AF65-F5344CB8AC3E}">
        <p14:creationId xmlns:p14="http://schemas.microsoft.com/office/powerpoint/2010/main" val="105920126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github: download</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38524" y="1831068"/>
            <a:ext cx="9637476" cy="4687979"/>
          </a:xfrm>
        </p:spPr>
      </p:pic>
    </p:spTree>
    <p:extLst>
      <p:ext uri="{BB962C8B-B14F-4D97-AF65-F5344CB8AC3E}">
        <p14:creationId xmlns:p14="http://schemas.microsoft.com/office/powerpoint/2010/main" val="15173408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Cloning the repository</a:t>
            </a:r>
            <a:endParaRPr lang="en-US" dirty="0"/>
          </a:p>
        </p:txBody>
      </p:sp>
      <p:sp>
        <p:nvSpPr>
          <p:cNvPr id="3" name="Content Placeholder 2"/>
          <p:cNvSpPr>
            <a:spLocks noGrp="1"/>
          </p:cNvSpPr>
          <p:nvPr>
            <p:ph idx="1"/>
          </p:nvPr>
        </p:nvSpPr>
        <p:spPr/>
        <p:txBody>
          <a:bodyPr/>
          <a:lstStyle/>
          <a:p>
            <a:r>
              <a:rPr lang="en-US" dirty="0" smtClean="0"/>
              <a:t>The best way to use a Github repository is to “clone” it. </a:t>
            </a:r>
          </a:p>
          <a:p>
            <a:r>
              <a:rPr lang="en-US" dirty="0" smtClean="0"/>
              <a:t>This keeps an active, read-only copy of the repository on your computer.</a:t>
            </a:r>
          </a:p>
          <a:p>
            <a:r>
              <a:rPr lang="en-US" dirty="0" smtClean="0"/>
              <a:t>Requires you to install “Git”, which can be downloaded </a:t>
            </a:r>
            <a:r>
              <a:rPr lang="en-US" dirty="0"/>
              <a:t>from https://</a:t>
            </a:r>
            <a:r>
              <a:rPr lang="en-US" dirty="0" smtClean="0"/>
              <a:t>git-scm.com/downloads</a:t>
            </a:r>
          </a:p>
          <a:p>
            <a:r>
              <a:rPr lang="en-US" dirty="0" smtClean="0"/>
              <a:t>Concepts</a:t>
            </a:r>
          </a:p>
          <a:p>
            <a:pPr lvl="1"/>
            <a:r>
              <a:rPr lang="en-US" dirty="0" smtClean="0"/>
              <a:t>Clone/cloning: make a read-only copy</a:t>
            </a:r>
          </a:p>
          <a:p>
            <a:pPr lvl="1"/>
            <a:r>
              <a:rPr lang="en-US" dirty="0" smtClean="0"/>
              <a:t>Pull: retrieve the latest changes</a:t>
            </a:r>
          </a:p>
          <a:p>
            <a:pPr lvl="1"/>
            <a:r>
              <a:rPr lang="en-US" dirty="0" smtClean="0"/>
              <a:t>Push: send changes to the repository (restricted)</a:t>
            </a:r>
            <a:endParaRPr lang="en-US" dirty="0"/>
          </a:p>
        </p:txBody>
      </p:sp>
    </p:spTree>
    <p:extLst>
      <p:ext uri="{BB962C8B-B14F-4D97-AF65-F5344CB8AC3E}">
        <p14:creationId xmlns:p14="http://schemas.microsoft.com/office/powerpoint/2010/main" val="13406278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Cloning the repository</a:t>
            </a:r>
            <a:endParaRPr lang="en-US" dirty="0"/>
          </a:p>
        </p:txBody>
      </p:sp>
      <p:sp>
        <p:nvSpPr>
          <p:cNvPr id="3" name="Content Placeholder 2"/>
          <p:cNvSpPr>
            <a:spLocks noGrp="1"/>
          </p:cNvSpPr>
          <p:nvPr>
            <p:ph idx="1"/>
          </p:nvPr>
        </p:nvSpPr>
        <p:spPr>
          <a:xfrm>
            <a:off x="297711" y="2194560"/>
            <a:ext cx="11759609" cy="4024125"/>
          </a:xfrm>
        </p:spPr>
        <p:txBody>
          <a:bodyPr>
            <a:normAutofit/>
          </a:bodyPr>
          <a:lstStyle/>
          <a:p>
            <a:pPr marL="0" indent="0">
              <a:spcBef>
                <a:spcPts val="0"/>
              </a:spcBef>
              <a:buNone/>
            </a:pPr>
            <a:r>
              <a:rPr lang="en-US" sz="2000" dirty="0">
                <a:solidFill>
                  <a:schemeClr val="accent4">
                    <a:lumMod val="75000"/>
                  </a:schemeClr>
                </a:solidFill>
                <a:latin typeface="Courier New" charset="0"/>
                <a:ea typeface="Courier New" charset="0"/>
                <a:cs typeface="Courier New" charset="0"/>
              </a:rPr>
              <a:t>MacBook-Pro:~ cbell$ </a:t>
            </a:r>
            <a:r>
              <a:rPr lang="en-US" sz="2000" b="1" dirty="0">
                <a:solidFill>
                  <a:schemeClr val="accent4">
                    <a:lumMod val="75000"/>
                  </a:schemeClr>
                </a:solidFill>
                <a:latin typeface="Courier New" charset="0"/>
                <a:ea typeface="Courier New" charset="0"/>
                <a:cs typeface="Courier New" charset="0"/>
              </a:rPr>
              <a:t>cd Documents/</a:t>
            </a:r>
          </a:p>
          <a:p>
            <a:pPr marL="0" indent="0">
              <a:spcBef>
                <a:spcPts val="0"/>
              </a:spcBef>
              <a:buNone/>
            </a:pPr>
            <a:r>
              <a:rPr lang="en-US" sz="2000" dirty="0">
                <a:solidFill>
                  <a:schemeClr val="accent4">
                    <a:lumMod val="75000"/>
                  </a:schemeClr>
                </a:solidFill>
                <a:latin typeface="Courier New" charset="0"/>
                <a:ea typeface="Courier New" charset="0"/>
                <a:cs typeface="Courier New" charset="0"/>
              </a:rPr>
              <a:t>MacBook-Pro:Documents cbell$ </a:t>
            </a:r>
            <a:r>
              <a:rPr lang="en-US" sz="2000" b="1" dirty="0">
                <a:solidFill>
                  <a:schemeClr val="accent4">
                    <a:lumMod val="75000"/>
                  </a:schemeClr>
                </a:solidFill>
                <a:latin typeface="Courier New" charset="0"/>
                <a:ea typeface="Courier New" charset="0"/>
                <a:cs typeface="Courier New" charset="0"/>
              </a:rPr>
              <a:t>mkdir class</a:t>
            </a:r>
          </a:p>
          <a:p>
            <a:pPr marL="0" indent="0">
              <a:spcBef>
                <a:spcPts val="0"/>
              </a:spcBef>
              <a:buNone/>
            </a:pPr>
            <a:r>
              <a:rPr lang="en-US" sz="2000" dirty="0">
                <a:solidFill>
                  <a:schemeClr val="accent4">
                    <a:lumMod val="75000"/>
                  </a:schemeClr>
                </a:solidFill>
                <a:latin typeface="Courier New" charset="0"/>
                <a:ea typeface="Courier New" charset="0"/>
                <a:cs typeface="Courier New" charset="0"/>
              </a:rPr>
              <a:t>MacBook-Pro:Documents cbell$ </a:t>
            </a:r>
            <a:r>
              <a:rPr lang="en-US" sz="2000" b="1" dirty="0">
                <a:solidFill>
                  <a:schemeClr val="accent4">
                    <a:lumMod val="75000"/>
                  </a:schemeClr>
                </a:solidFill>
                <a:latin typeface="Courier New" charset="0"/>
                <a:ea typeface="Courier New" charset="0"/>
                <a:cs typeface="Courier New" charset="0"/>
              </a:rPr>
              <a:t>cd class</a:t>
            </a:r>
          </a:p>
          <a:p>
            <a:pPr marL="0" indent="0">
              <a:spcBef>
                <a:spcPts val="0"/>
              </a:spcBef>
              <a:buNone/>
            </a:pPr>
            <a:r>
              <a:rPr lang="en-US" sz="2000" dirty="0" smtClean="0">
                <a:solidFill>
                  <a:schemeClr val="accent4">
                    <a:lumMod val="75000"/>
                  </a:schemeClr>
                </a:solidFill>
                <a:latin typeface="Courier New" charset="0"/>
                <a:ea typeface="Courier New" charset="0"/>
                <a:cs typeface="Courier New" charset="0"/>
              </a:rPr>
              <a:t>MacBook-Pro:class </a:t>
            </a:r>
            <a:r>
              <a:rPr lang="en-US" sz="2000" dirty="0">
                <a:solidFill>
                  <a:schemeClr val="accent4">
                    <a:lumMod val="75000"/>
                  </a:schemeClr>
                </a:solidFill>
                <a:latin typeface="Courier New" charset="0"/>
                <a:ea typeface="Courier New" charset="0"/>
                <a:cs typeface="Courier New" charset="0"/>
              </a:rPr>
              <a:t>cbell$ </a:t>
            </a:r>
            <a:r>
              <a:rPr lang="en-US" sz="2000" b="1" dirty="0">
                <a:solidFill>
                  <a:schemeClr val="accent4">
                    <a:lumMod val="75000"/>
                  </a:schemeClr>
                </a:solidFill>
                <a:latin typeface="Courier New" charset="0"/>
                <a:ea typeface="Courier New" charset="0"/>
                <a:cs typeface="Courier New" charset="0"/>
              </a:rPr>
              <a:t>git clone https://github.com/ChuckBell/Parables-and-Pythons.git</a:t>
            </a:r>
          </a:p>
          <a:p>
            <a:pPr marL="0" indent="0">
              <a:spcBef>
                <a:spcPts val="0"/>
              </a:spcBef>
              <a:buNone/>
            </a:pPr>
            <a:r>
              <a:rPr lang="en-US" sz="2000" dirty="0">
                <a:solidFill>
                  <a:schemeClr val="accent4">
                    <a:lumMod val="75000"/>
                  </a:schemeClr>
                </a:solidFill>
                <a:latin typeface="Courier New" charset="0"/>
                <a:ea typeface="Courier New" charset="0"/>
                <a:cs typeface="Courier New" charset="0"/>
              </a:rPr>
              <a:t>Cloning into 'Parables-and-Pythons'...</a:t>
            </a:r>
          </a:p>
          <a:p>
            <a:pPr marL="0" indent="0">
              <a:spcBef>
                <a:spcPts val="0"/>
              </a:spcBef>
              <a:buNone/>
            </a:pPr>
            <a:r>
              <a:rPr lang="en-US" sz="2000" dirty="0">
                <a:solidFill>
                  <a:schemeClr val="accent4">
                    <a:lumMod val="75000"/>
                  </a:schemeClr>
                </a:solidFill>
                <a:latin typeface="Courier New" charset="0"/>
                <a:ea typeface="Courier New" charset="0"/>
                <a:cs typeface="Courier New" charset="0"/>
              </a:rPr>
              <a:t>remote: Counting objects: 17, done.</a:t>
            </a:r>
          </a:p>
          <a:p>
            <a:pPr marL="0" indent="0">
              <a:spcBef>
                <a:spcPts val="0"/>
              </a:spcBef>
              <a:buNone/>
            </a:pPr>
            <a:r>
              <a:rPr lang="en-US" sz="2000" dirty="0">
                <a:solidFill>
                  <a:schemeClr val="accent4">
                    <a:lumMod val="75000"/>
                  </a:schemeClr>
                </a:solidFill>
                <a:latin typeface="Courier New" charset="0"/>
                <a:ea typeface="Courier New" charset="0"/>
                <a:cs typeface="Courier New" charset="0"/>
              </a:rPr>
              <a:t>remote: Compressing objects: 100% (14/14), done.</a:t>
            </a:r>
          </a:p>
          <a:p>
            <a:pPr marL="0" indent="0">
              <a:spcBef>
                <a:spcPts val="0"/>
              </a:spcBef>
              <a:buNone/>
            </a:pPr>
            <a:r>
              <a:rPr lang="en-US" sz="2000" dirty="0">
                <a:solidFill>
                  <a:schemeClr val="accent4">
                    <a:lumMod val="75000"/>
                  </a:schemeClr>
                </a:solidFill>
                <a:latin typeface="Courier New" charset="0"/>
                <a:ea typeface="Courier New" charset="0"/>
                <a:cs typeface="Courier New" charset="0"/>
              </a:rPr>
              <a:t>remote: Total 17 (delta 3), reused 7 (delta 1), pack-reused 0</a:t>
            </a:r>
          </a:p>
          <a:p>
            <a:pPr marL="0" indent="0">
              <a:spcBef>
                <a:spcPts val="0"/>
              </a:spcBef>
              <a:buNone/>
            </a:pPr>
            <a:r>
              <a:rPr lang="en-US" sz="2000" dirty="0">
                <a:solidFill>
                  <a:schemeClr val="accent4">
                    <a:lumMod val="75000"/>
                  </a:schemeClr>
                </a:solidFill>
                <a:latin typeface="Courier New" charset="0"/>
                <a:ea typeface="Courier New" charset="0"/>
                <a:cs typeface="Courier New" charset="0"/>
              </a:rPr>
              <a:t>Unpacking objects: 100% (17/17), done</a:t>
            </a:r>
            <a:r>
              <a:rPr lang="en-US" sz="2000" dirty="0" smtClean="0">
                <a:solidFill>
                  <a:schemeClr val="accent4">
                    <a:lumMod val="75000"/>
                  </a:schemeClr>
                </a:solidFill>
                <a:latin typeface="Courier New" charset="0"/>
                <a:ea typeface="Courier New" charset="0"/>
                <a:cs typeface="Courier New" charset="0"/>
              </a:rPr>
              <a:t>.</a:t>
            </a:r>
          </a:p>
          <a:p>
            <a:pPr marL="0" indent="0">
              <a:spcBef>
                <a:spcPts val="0"/>
              </a:spcBef>
              <a:buNone/>
            </a:pPr>
            <a:r>
              <a:rPr lang="en-US" sz="2000" dirty="0">
                <a:solidFill>
                  <a:schemeClr val="accent4">
                    <a:lumMod val="75000"/>
                  </a:schemeClr>
                </a:solidFill>
                <a:latin typeface="Courier New" charset="0"/>
                <a:ea typeface="Courier New" charset="0"/>
                <a:cs typeface="Courier New" charset="0"/>
              </a:rPr>
              <a:t>MacBook-Pro:class cbell$ cd Parables-and-Pythons</a:t>
            </a:r>
            <a:r>
              <a:rPr lang="en-US" sz="2000" dirty="0" smtClean="0">
                <a:solidFill>
                  <a:schemeClr val="accent4">
                    <a:lumMod val="75000"/>
                  </a:schemeClr>
                </a:solidFill>
                <a:latin typeface="Courier New" charset="0"/>
                <a:ea typeface="Courier New" charset="0"/>
                <a:cs typeface="Courier New" charset="0"/>
              </a:rPr>
              <a:t>/</a:t>
            </a:r>
          </a:p>
          <a:p>
            <a:pPr marL="0" indent="0">
              <a:spcBef>
                <a:spcPts val="0"/>
              </a:spcBef>
              <a:buNone/>
            </a:pPr>
            <a:r>
              <a:rPr lang="en-US" sz="2000" dirty="0" smtClean="0">
                <a:solidFill>
                  <a:schemeClr val="accent4">
                    <a:lumMod val="75000"/>
                  </a:schemeClr>
                </a:solidFill>
                <a:latin typeface="Courier New" charset="0"/>
                <a:ea typeface="Courier New" charset="0"/>
                <a:cs typeface="Courier New" charset="0"/>
              </a:rPr>
              <a:t>MacBook-Pro:Parables-and-Pythons </a:t>
            </a:r>
            <a:r>
              <a:rPr lang="en-US" sz="2000" dirty="0">
                <a:solidFill>
                  <a:schemeClr val="accent4">
                    <a:lumMod val="75000"/>
                  </a:schemeClr>
                </a:solidFill>
                <a:latin typeface="Courier New" charset="0"/>
                <a:ea typeface="Courier New" charset="0"/>
                <a:cs typeface="Courier New" charset="0"/>
              </a:rPr>
              <a:t>cbell$ </a:t>
            </a:r>
            <a:endParaRPr lang="en-US" sz="2000" dirty="0">
              <a:solidFill>
                <a:schemeClr val="accent4">
                  <a:lumMod val="75000"/>
                </a:schemeClr>
              </a:solidFill>
              <a:latin typeface="Courier New" charset="0"/>
              <a:ea typeface="Courier New" charset="0"/>
              <a:cs typeface="Courier New" charset="0"/>
            </a:endParaRPr>
          </a:p>
          <a:p>
            <a:endParaRPr lang="en-US" sz="2000" dirty="0"/>
          </a:p>
        </p:txBody>
      </p:sp>
    </p:spTree>
    <p:extLst>
      <p:ext uri="{BB962C8B-B14F-4D97-AF65-F5344CB8AC3E}">
        <p14:creationId xmlns:p14="http://schemas.microsoft.com/office/powerpoint/2010/main" val="1340119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Clone the repository</a:t>
            </a:r>
            <a:endParaRPr lang="en-US" dirty="0"/>
          </a:p>
        </p:txBody>
      </p:sp>
      <p:sp>
        <p:nvSpPr>
          <p:cNvPr id="3" name="Content Placeholder 2"/>
          <p:cNvSpPr>
            <a:spLocks noGrp="1"/>
          </p:cNvSpPr>
          <p:nvPr>
            <p:ph type="body" sz="half" idx="2"/>
          </p:nvPr>
        </p:nvSpPr>
        <p:spPr>
          <a:xfrm>
            <a:off x="685800" y="2626243"/>
            <a:ext cx="10469183" cy="2328530"/>
          </a:xfrm>
        </p:spPr>
        <p:txBody>
          <a:bodyPr>
            <a:normAutofit/>
          </a:bodyPr>
          <a:lstStyle/>
          <a:p>
            <a:endParaRPr lang="en-US" sz="4400" dirty="0" smtClean="0"/>
          </a:p>
          <a:p>
            <a:r>
              <a:rPr lang="en-US" sz="4400" dirty="0" smtClean="0"/>
              <a:t>Demonstration</a:t>
            </a:r>
          </a:p>
          <a:p>
            <a:endParaRPr lang="en-US" sz="4400" dirty="0"/>
          </a:p>
        </p:txBody>
      </p:sp>
    </p:spTree>
    <p:extLst>
      <p:ext uri="{BB962C8B-B14F-4D97-AF65-F5344CB8AC3E}">
        <p14:creationId xmlns:p14="http://schemas.microsoft.com/office/powerpoint/2010/main" val="9171122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Homework</a:t>
            </a:r>
            <a:endParaRPr lang="en-US" dirty="0"/>
          </a:p>
        </p:txBody>
      </p:sp>
      <p:sp>
        <p:nvSpPr>
          <p:cNvPr id="5" name="Text Placeholder 4"/>
          <p:cNvSpPr>
            <a:spLocks noGrp="1"/>
          </p:cNvSpPr>
          <p:nvPr>
            <p:ph type="body" sz="half" idx="2"/>
          </p:nvPr>
        </p:nvSpPr>
        <p:spPr>
          <a:xfrm>
            <a:off x="685800" y="2939863"/>
            <a:ext cx="10760765" cy="1613983"/>
          </a:xfrm>
        </p:spPr>
        <p:txBody>
          <a:bodyPr>
            <a:normAutofit/>
          </a:bodyPr>
          <a:lstStyle/>
          <a:p>
            <a:r>
              <a:rPr lang="en-US" sz="2400" dirty="0" smtClean="0"/>
              <a:t>All homework assignments can be handed in on hardcopy (with your name at the top) or emailed to me at drcharlesbell@gmail.com.</a:t>
            </a:r>
            <a:endParaRPr lang="en-US" sz="2400" dirty="0"/>
          </a:p>
        </p:txBody>
      </p:sp>
    </p:spTree>
    <p:extLst>
      <p:ext uri="{BB962C8B-B14F-4D97-AF65-F5344CB8AC3E}">
        <p14:creationId xmlns:p14="http://schemas.microsoft.com/office/powerpoint/2010/main" val="156902579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Homework #1 - Review</a:t>
            </a:r>
            <a:endParaRPr lang="en-US" dirty="0"/>
          </a:p>
        </p:txBody>
      </p:sp>
      <p:pic>
        <p:nvPicPr>
          <p:cNvPr id="6" name="homework1.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876550" y="2193925"/>
            <a:ext cx="6438900" cy="4024313"/>
          </a:xfrm>
        </p:spPr>
      </p:pic>
    </p:spTree>
    <p:extLst>
      <p:ext uri="{BB962C8B-B14F-4D97-AF65-F5344CB8AC3E}">
        <p14:creationId xmlns:p14="http://schemas.microsoft.com/office/powerpoint/2010/main" val="20840021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3676" y="973668"/>
            <a:ext cx="9152692" cy="706964"/>
          </a:xfrm>
        </p:spPr>
        <p:txBody>
          <a:bodyPr/>
          <a:lstStyle/>
          <a:p>
            <a:r>
              <a:rPr lang="en-US" dirty="0" smtClean="0"/>
              <a:t>What is a Parable?</a:t>
            </a:r>
            <a:endParaRPr lang="en-US" dirty="0"/>
          </a:p>
        </p:txBody>
      </p:sp>
      <p:sp>
        <p:nvSpPr>
          <p:cNvPr id="5" name="Content Placeholder 4"/>
          <p:cNvSpPr>
            <a:spLocks noGrp="1"/>
          </p:cNvSpPr>
          <p:nvPr>
            <p:ph idx="1"/>
          </p:nvPr>
        </p:nvSpPr>
        <p:spPr>
          <a:xfrm>
            <a:off x="763676" y="2368062"/>
            <a:ext cx="10279463" cy="4180115"/>
          </a:xfrm>
        </p:spPr>
        <p:txBody>
          <a:bodyPr>
            <a:noAutofit/>
          </a:bodyPr>
          <a:lstStyle/>
          <a:p>
            <a:pPr marL="342900" lvl="1" indent="-342900"/>
            <a:r>
              <a:rPr lang="en-US" sz="2000" dirty="0"/>
              <a:t>Strictly speaking, a parable is a simple story used to illustrate a moral or spiritual </a:t>
            </a:r>
            <a:r>
              <a:rPr lang="en-US" sz="2000" dirty="0" smtClean="0"/>
              <a:t>lesson.</a:t>
            </a:r>
          </a:p>
          <a:p>
            <a:pPr marL="342900" lvl="1" indent="-342900"/>
            <a:r>
              <a:rPr lang="en-US" sz="2000" dirty="0"/>
              <a:t>The word parable is from the root word “</a:t>
            </a:r>
            <a:r>
              <a:rPr lang="en-US" sz="2000" dirty="0"/>
              <a:t>paraballo</a:t>
            </a:r>
            <a:r>
              <a:rPr lang="en-US" sz="2000" dirty="0"/>
              <a:t>” or in the Greek “</a:t>
            </a:r>
            <a:r>
              <a:rPr lang="en-US" sz="2000" dirty="0"/>
              <a:t>parabole</a:t>
            </a:r>
            <a:r>
              <a:rPr lang="en-US" sz="2000" dirty="0"/>
              <a:t>.” This compound word comes from “para” which means “to come along side or compare” and “</a:t>
            </a:r>
            <a:r>
              <a:rPr lang="en-US" sz="2000" dirty="0"/>
              <a:t>ballo</a:t>
            </a:r>
            <a:r>
              <a:rPr lang="en-US" sz="2000" dirty="0"/>
              <a:t>” which literally means “to throw” or “see” with. </a:t>
            </a:r>
            <a:endParaRPr lang="en-US" sz="2000" dirty="0" smtClean="0"/>
          </a:p>
          <a:p>
            <a:pPr marL="342900" lvl="1" indent="-342900"/>
            <a:r>
              <a:rPr lang="en-US" sz="2000" dirty="0" smtClean="0"/>
              <a:t>However, they were often told in a very different manner than what we would expect from a “story”.</a:t>
            </a:r>
          </a:p>
          <a:p>
            <a:pPr marL="342900" lvl="1" indent="-342900"/>
            <a:r>
              <a:rPr lang="en-US" sz="2000" dirty="0" smtClean="0"/>
              <a:t>May </a:t>
            </a:r>
            <a:r>
              <a:rPr lang="en-US" sz="2000" dirty="0"/>
              <a:t>be an allegory and may include inanimate objects (like trees, plants, or things) or people in various societal </a:t>
            </a:r>
            <a:r>
              <a:rPr lang="en-US" sz="2000" dirty="0" smtClean="0"/>
              <a:t>positions often with a </a:t>
            </a:r>
            <a:r>
              <a:rPr lang="en-US" sz="2000" dirty="0"/>
              <a:t>tension between good and </a:t>
            </a:r>
            <a:r>
              <a:rPr lang="en-US" sz="2000" dirty="0" smtClean="0"/>
              <a:t>evil.</a:t>
            </a:r>
          </a:p>
          <a:p>
            <a:pPr marL="342900" lvl="1" indent="-342900"/>
            <a:r>
              <a:rPr lang="en-US" sz="2000" dirty="0" smtClean="0"/>
              <a:t>But to understand why parables are written the way they are, we have to remember they were originally communicated orally using a specific pattern.</a:t>
            </a:r>
          </a:p>
          <a:p>
            <a:pPr marL="742950" lvl="2" indent="-342900"/>
            <a:endParaRPr lang="en-US" dirty="0" smtClean="0"/>
          </a:p>
          <a:p>
            <a:pPr marL="742950" lvl="2" indent="-342900"/>
            <a:endParaRPr lang="en-US" i="1" dirty="0" smtClean="0"/>
          </a:p>
        </p:txBody>
      </p:sp>
      <p:sp>
        <p:nvSpPr>
          <p:cNvPr id="2" name="Date Placeholder 1"/>
          <p:cNvSpPr>
            <a:spLocks noGrp="1"/>
          </p:cNvSpPr>
          <p:nvPr>
            <p:ph type="dt" sz="half" idx="10"/>
          </p:nvPr>
        </p:nvSpPr>
        <p:spPr/>
        <p:txBody>
          <a:bodyPr/>
          <a:lstStyle/>
          <a:p>
            <a:fld id="{B696ECFC-7A24-9D4D-A2F6-14E025D39F39}" type="datetime1">
              <a:rPr lang="en-US" smtClean="0"/>
              <a:t>9/17/18</a:t>
            </a:fld>
            <a:endParaRPr lang="en-US" dirty="0"/>
          </a:p>
        </p:txBody>
      </p:sp>
    </p:spTree>
    <p:extLst>
      <p:ext uri="{BB962C8B-B14F-4D97-AF65-F5344CB8AC3E}">
        <p14:creationId xmlns:p14="http://schemas.microsoft.com/office/powerpoint/2010/main" val="50821908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Homework </a:t>
            </a:r>
            <a:r>
              <a:rPr lang="en-US" dirty="0" smtClean="0"/>
              <a:t>assignment #2</a:t>
            </a:r>
            <a:endParaRPr lang="en-US" dirty="0"/>
          </a:p>
        </p:txBody>
      </p:sp>
      <p:sp>
        <p:nvSpPr>
          <p:cNvPr id="3" name="Content Placeholder 2"/>
          <p:cNvSpPr>
            <a:spLocks noGrp="1"/>
          </p:cNvSpPr>
          <p:nvPr>
            <p:ph idx="1"/>
          </p:nvPr>
        </p:nvSpPr>
        <p:spPr/>
        <p:txBody>
          <a:bodyPr/>
          <a:lstStyle/>
          <a:p>
            <a:r>
              <a:rPr lang="en-US" dirty="0" smtClean="0"/>
              <a:t>(0 points) Download the class files from Github</a:t>
            </a:r>
          </a:p>
          <a:p>
            <a:r>
              <a:rPr lang="en-US" dirty="0" smtClean="0"/>
              <a:t>(2 points) Create a file named </a:t>
            </a:r>
            <a:r>
              <a:rPr lang="en-US" dirty="0" err="1" smtClean="0"/>
              <a:t>celsius_to_fahrenheit.py</a:t>
            </a:r>
            <a:r>
              <a:rPr lang="en-US" dirty="0" smtClean="0"/>
              <a:t> to convert Celsius to Fahrenheit. Hint: you must reverse the formula. Turn in a transcript of at least 4 values converted. Hint: python ./</a:t>
            </a:r>
            <a:r>
              <a:rPr lang="en-US" dirty="0" err="1" smtClean="0"/>
              <a:t>celsius_to_fahrenheit.py</a:t>
            </a:r>
            <a:r>
              <a:rPr lang="en-US" dirty="0" smtClean="0"/>
              <a:t>.</a:t>
            </a:r>
          </a:p>
          <a:p>
            <a:r>
              <a:rPr lang="en-US" dirty="0" smtClean="0"/>
              <a:t>(1 point) Install Git on your computer and clone the repository. Turn in the output of the command, “git pull”.</a:t>
            </a:r>
            <a:endParaRPr lang="en-US" dirty="0"/>
          </a:p>
          <a:p>
            <a:endParaRPr lang="en-US" dirty="0"/>
          </a:p>
        </p:txBody>
      </p:sp>
    </p:spTree>
    <p:extLst>
      <p:ext uri="{BB962C8B-B14F-4D97-AF65-F5344CB8AC3E}">
        <p14:creationId xmlns:p14="http://schemas.microsoft.com/office/powerpoint/2010/main" val="197688644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0" y="2381693"/>
            <a:ext cx="10820400" cy="1174306"/>
          </a:xfrm>
        </p:spPr>
        <p:txBody>
          <a:bodyPr/>
          <a:lstStyle/>
          <a:p>
            <a:pPr algn="ctr"/>
            <a:r>
              <a:rPr lang="en-US" dirty="0" smtClean="0"/>
              <a:t>Questions or comments?</a:t>
            </a:r>
            <a:endParaRPr lang="en-US" dirty="0"/>
          </a:p>
        </p:txBody>
      </p:sp>
    </p:spTree>
    <p:extLst>
      <p:ext uri="{BB962C8B-B14F-4D97-AF65-F5344CB8AC3E}">
        <p14:creationId xmlns:p14="http://schemas.microsoft.com/office/powerpoint/2010/main" val="4087532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3676" y="973668"/>
            <a:ext cx="9152692" cy="706964"/>
          </a:xfrm>
        </p:spPr>
        <p:txBody>
          <a:bodyPr/>
          <a:lstStyle/>
          <a:p>
            <a:r>
              <a:rPr lang="en-US" dirty="0" smtClean="0"/>
              <a:t>The Jewish Context</a:t>
            </a:r>
            <a:endParaRPr lang="en-US" dirty="0"/>
          </a:p>
        </p:txBody>
      </p:sp>
      <p:sp>
        <p:nvSpPr>
          <p:cNvPr id="5" name="Content Placeholder 4"/>
          <p:cNvSpPr>
            <a:spLocks noGrp="1"/>
          </p:cNvSpPr>
          <p:nvPr>
            <p:ph idx="1"/>
          </p:nvPr>
        </p:nvSpPr>
        <p:spPr>
          <a:xfrm>
            <a:off x="763676" y="2368062"/>
            <a:ext cx="10279463" cy="4180115"/>
          </a:xfrm>
        </p:spPr>
        <p:txBody>
          <a:bodyPr>
            <a:noAutofit/>
          </a:bodyPr>
          <a:lstStyle/>
          <a:p>
            <a:pPr marL="342900" lvl="1" indent="-342900"/>
            <a:r>
              <a:rPr lang="en-US" sz="2000" dirty="0" smtClean="0"/>
              <a:t>Parables are neither new to the New Testament nor are they an invention of Jesus or the disciples.</a:t>
            </a:r>
          </a:p>
          <a:p>
            <a:pPr marL="342900" lvl="1" indent="-342900"/>
            <a:r>
              <a:rPr lang="en-US" sz="2000" dirty="0" smtClean="0"/>
              <a:t>In fact, parables exist throughout the Bible.</a:t>
            </a:r>
          </a:p>
          <a:p>
            <a:pPr marL="342900" lvl="1" indent="-342900"/>
            <a:r>
              <a:rPr lang="en-US" sz="2000" dirty="0" smtClean="0"/>
              <a:t>Thus, Jesus </a:t>
            </a:r>
            <a:r>
              <a:rPr lang="mr-IN" sz="2000" dirty="0" smtClean="0"/>
              <a:t>–</a:t>
            </a:r>
            <a:r>
              <a:rPr lang="en-US" sz="2000" dirty="0" smtClean="0"/>
              <a:t> the “master story teller” </a:t>
            </a:r>
            <a:r>
              <a:rPr lang="mr-IN" sz="2000" dirty="0" smtClean="0"/>
              <a:t>–</a:t>
            </a:r>
            <a:r>
              <a:rPr lang="en-US" sz="2000" dirty="0" smtClean="0"/>
              <a:t> learned the art of parables from His Jewish heritage.</a:t>
            </a:r>
          </a:p>
          <a:p>
            <a:pPr marL="342900" lvl="1" indent="-342900"/>
            <a:r>
              <a:rPr lang="en-US" sz="2000" dirty="0" smtClean="0"/>
              <a:t>Jewish parables were often crafted specifically to “trap” the intellect causing the audience to contemplate the elements of the story.</a:t>
            </a:r>
          </a:p>
          <a:p>
            <a:pPr marL="342900" lvl="1" indent="-342900"/>
            <a:r>
              <a:rPr lang="en-US" sz="2000" dirty="0" smtClean="0"/>
              <a:t>Jesus’ parables are completely Jewish in both style and patterns of thought.</a:t>
            </a:r>
          </a:p>
          <a:p>
            <a:pPr marL="742950" lvl="2" indent="-342900"/>
            <a:endParaRPr lang="en-US" dirty="0" smtClean="0"/>
          </a:p>
          <a:p>
            <a:pPr marL="742950" lvl="2" indent="-342900"/>
            <a:endParaRPr lang="en-US" i="1" dirty="0" smtClean="0"/>
          </a:p>
        </p:txBody>
      </p:sp>
      <p:sp>
        <p:nvSpPr>
          <p:cNvPr id="2" name="Date Placeholder 1"/>
          <p:cNvSpPr>
            <a:spLocks noGrp="1"/>
          </p:cNvSpPr>
          <p:nvPr>
            <p:ph type="dt" sz="half" idx="10"/>
          </p:nvPr>
        </p:nvSpPr>
        <p:spPr/>
        <p:txBody>
          <a:bodyPr/>
          <a:lstStyle/>
          <a:p>
            <a:fld id="{B696ECFC-7A24-9D4D-A2F6-14E025D39F39}" type="datetime1">
              <a:rPr lang="en-US" smtClean="0"/>
              <a:t>9/17/18</a:t>
            </a:fld>
            <a:endParaRPr lang="en-US" dirty="0"/>
          </a:p>
        </p:txBody>
      </p:sp>
    </p:spTree>
    <p:extLst>
      <p:ext uri="{BB962C8B-B14F-4D97-AF65-F5344CB8AC3E}">
        <p14:creationId xmlns:p14="http://schemas.microsoft.com/office/powerpoint/2010/main" val="10956134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3676" y="973668"/>
            <a:ext cx="9152692" cy="706964"/>
          </a:xfrm>
        </p:spPr>
        <p:txBody>
          <a:bodyPr/>
          <a:lstStyle/>
          <a:p>
            <a:r>
              <a:rPr lang="en-US" dirty="0" smtClean="0"/>
              <a:t>A Pattern for Jewish Parables</a:t>
            </a:r>
            <a:endParaRPr lang="en-US" dirty="0"/>
          </a:p>
        </p:txBody>
      </p:sp>
      <p:sp>
        <p:nvSpPr>
          <p:cNvPr id="5" name="Content Placeholder 4"/>
          <p:cNvSpPr>
            <a:spLocks noGrp="1"/>
          </p:cNvSpPr>
          <p:nvPr>
            <p:ph idx="1"/>
          </p:nvPr>
        </p:nvSpPr>
        <p:spPr>
          <a:xfrm>
            <a:off x="763676" y="2368062"/>
            <a:ext cx="10279463" cy="4180115"/>
          </a:xfrm>
        </p:spPr>
        <p:txBody>
          <a:bodyPr>
            <a:noAutofit/>
          </a:bodyPr>
          <a:lstStyle/>
          <a:p>
            <a:pPr marL="342900" lvl="1" indent="-342900"/>
            <a:r>
              <a:rPr lang="en-US" sz="2000" b="1" i="1" dirty="0" smtClean="0"/>
              <a:t>Setting</a:t>
            </a:r>
            <a:r>
              <a:rPr lang="en-US" sz="2000" dirty="0" smtClean="0"/>
              <a:t> </a:t>
            </a:r>
            <a:r>
              <a:rPr lang="mr-IN" sz="2000" dirty="0" smtClean="0"/>
              <a:t>–</a:t>
            </a:r>
            <a:r>
              <a:rPr lang="en-US" sz="2000" dirty="0" smtClean="0"/>
              <a:t> What prompts the telling of the parable </a:t>
            </a:r>
            <a:r>
              <a:rPr lang="mr-IN" sz="2000" dirty="0" smtClean="0"/>
              <a:t>–</a:t>
            </a:r>
            <a:r>
              <a:rPr lang="en-US" sz="2000" dirty="0" smtClean="0"/>
              <a:t> life situation or exegetical situation (Jesus’ parables tend to be situational).</a:t>
            </a:r>
          </a:p>
          <a:p>
            <a:pPr marL="342900" lvl="1" indent="-342900"/>
            <a:r>
              <a:rPr lang="en-US" sz="2000" b="1" i="1" dirty="0" smtClean="0"/>
              <a:t>Hermeneutic imagination</a:t>
            </a:r>
            <a:r>
              <a:rPr lang="en-US" sz="2000" dirty="0" smtClean="0"/>
              <a:t> </a:t>
            </a:r>
            <a:r>
              <a:rPr lang="mr-IN" sz="2000" dirty="0" smtClean="0"/>
              <a:t>–</a:t>
            </a:r>
            <a:r>
              <a:rPr lang="en-US" sz="2000" dirty="0" smtClean="0"/>
              <a:t> juxtaposition through an analogy (“life is like</a:t>
            </a:r>
            <a:r>
              <a:rPr lang="mr-IN" sz="2000" dirty="0" smtClean="0"/>
              <a:t>…</a:t>
            </a:r>
            <a:r>
              <a:rPr lang="en-US" sz="2000" dirty="0" smtClean="0"/>
              <a:t>”).</a:t>
            </a:r>
          </a:p>
          <a:p>
            <a:pPr marL="342900" lvl="1" indent="-342900"/>
            <a:r>
              <a:rPr lang="en-US" sz="2000" b="1" i="1" dirty="0" smtClean="0"/>
              <a:t>Mashal</a:t>
            </a:r>
            <a:r>
              <a:rPr lang="en-US" sz="2000" dirty="0" smtClean="0"/>
              <a:t> </a:t>
            </a:r>
            <a:r>
              <a:rPr lang="mr-IN" sz="2000" dirty="0" smtClean="0"/>
              <a:t>–</a:t>
            </a:r>
            <a:r>
              <a:rPr lang="en-US" sz="2000" dirty="0" smtClean="0"/>
              <a:t> a brief pattern of images or a structured story.</a:t>
            </a:r>
          </a:p>
          <a:p>
            <a:pPr marL="342900" lvl="1" indent="-342900"/>
            <a:r>
              <a:rPr lang="en-US" sz="2000" b="1" i="1" dirty="0" smtClean="0"/>
              <a:t>Nimshal</a:t>
            </a:r>
            <a:r>
              <a:rPr lang="en-US" sz="2000" dirty="0" smtClean="0"/>
              <a:t> </a:t>
            </a:r>
            <a:r>
              <a:rPr lang="mr-IN" sz="2000" dirty="0" smtClean="0"/>
              <a:t>–</a:t>
            </a:r>
            <a:r>
              <a:rPr lang="en-US" sz="2000" dirty="0" smtClean="0"/>
              <a:t> follow-up instruction or explanation of the story, analogies, or juxtapositions.</a:t>
            </a:r>
          </a:p>
          <a:p>
            <a:pPr marL="342900" lvl="1" indent="-342900"/>
            <a:r>
              <a:rPr lang="en-US" sz="2000" b="1" i="1" dirty="0" smtClean="0"/>
              <a:t>Audience</a:t>
            </a:r>
            <a:r>
              <a:rPr lang="en-US" sz="2000" dirty="0" smtClean="0"/>
              <a:t> </a:t>
            </a:r>
            <a:r>
              <a:rPr lang="mr-IN" sz="2000" dirty="0" smtClean="0"/>
              <a:t>–</a:t>
            </a:r>
            <a:r>
              <a:rPr lang="en-US" sz="2000" dirty="0" smtClean="0"/>
              <a:t> targets specific people to invoke thought, reasoning, and extrapolation of the story elements to their lives. Sometimes includes a suggest response to the story elements - the moral consequences of the story.</a:t>
            </a:r>
          </a:p>
          <a:p>
            <a:pPr marL="742950" lvl="2" indent="-342900"/>
            <a:endParaRPr lang="en-US" i="1" dirty="0" smtClean="0"/>
          </a:p>
        </p:txBody>
      </p:sp>
      <p:sp>
        <p:nvSpPr>
          <p:cNvPr id="2" name="Date Placeholder 1"/>
          <p:cNvSpPr>
            <a:spLocks noGrp="1"/>
          </p:cNvSpPr>
          <p:nvPr>
            <p:ph type="dt" sz="half" idx="10"/>
          </p:nvPr>
        </p:nvSpPr>
        <p:spPr/>
        <p:txBody>
          <a:bodyPr/>
          <a:lstStyle/>
          <a:p>
            <a:fld id="{B696ECFC-7A24-9D4D-A2F6-14E025D39F39}" type="datetime1">
              <a:rPr lang="en-US" smtClean="0"/>
              <a:t>9/17/18</a:t>
            </a:fld>
            <a:endParaRPr lang="en-US" dirty="0"/>
          </a:p>
        </p:txBody>
      </p:sp>
    </p:spTree>
    <p:extLst>
      <p:ext uri="{BB962C8B-B14F-4D97-AF65-F5344CB8AC3E}">
        <p14:creationId xmlns:p14="http://schemas.microsoft.com/office/powerpoint/2010/main" val="145031350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3676" y="973668"/>
            <a:ext cx="10049636" cy="706964"/>
          </a:xfrm>
        </p:spPr>
        <p:txBody>
          <a:bodyPr>
            <a:normAutofit fontScale="90000"/>
          </a:bodyPr>
          <a:lstStyle/>
          <a:p>
            <a:r>
              <a:rPr lang="en-US" dirty="0" smtClean="0"/>
              <a:t>Are Parables Stories of Everyday Life?</a:t>
            </a:r>
            <a:endParaRPr lang="en-US" dirty="0"/>
          </a:p>
        </p:txBody>
      </p:sp>
      <p:sp>
        <p:nvSpPr>
          <p:cNvPr id="5" name="Content Placeholder 4"/>
          <p:cNvSpPr>
            <a:spLocks noGrp="1"/>
          </p:cNvSpPr>
          <p:nvPr>
            <p:ph idx="1"/>
          </p:nvPr>
        </p:nvSpPr>
        <p:spPr>
          <a:xfrm>
            <a:off x="763676" y="2368062"/>
            <a:ext cx="10279463" cy="4180115"/>
          </a:xfrm>
        </p:spPr>
        <p:txBody>
          <a:bodyPr>
            <a:noAutofit/>
          </a:bodyPr>
          <a:lstStyle/>
          <a:p>
            <a:pPr marL="342900" lvl="1" indent="-342900"/>
            <a:r>
              <a:rPr lang="en-US" sz="2000" dirty="0" smtClean="0"/>
              <a:t>If Jesus’ parables represented everyday life in Palestine, life must have been very strange. </a:t>
            </a:r>
            <a:endParaRPr lang="en-US" sz="2000" dirty="0"/>
          </a:p>
          <a:p>
            <a:pPr marL="742950" lvl="2" indent="-342900"/>
            <a:r>
              <a:rPr lang="en-US" sz="2000" dirty="0" smtClean="0"/>
              <a:t>A woman misplaces a small coin, spends all day searching and when she finds the coin throws an expensive late-night party to celebrate.</a:t>
            </a:r>
          </a:p>
          <a:p>
            <a:pPr marL="742950" lvl="2" indent="-342900"/>
            <a:r>
              <a:rPr lang="en-US" sz="2000" dirty="0" smtClean="0"/>
              <a:t>A woman bakes bread in a tiny clay oven, following a sacred recipe that calls for 60 pounds of flour.</a:t>
            </a:r>
          </a:p>
          <a:p>
            <a:pPr marL="742950" lvl="2" indent="-342900"/>
            <a:r>
              <a:rPr lang="en-US" sz="2000" dirty="0" smtClean="0"/>
              <a:t>A boss pays one-hour workers the same as those who work all day becoming furious when people complain.</a:t>
            </a:r>
          </a:p>
          <a:p>
            <a:pPr marL="742950" lvl="2" indent="-342900"/>
            <a:r>
              <a:rPr lang="en-US" sz="2000" dirty="0" smtClean="0"/>
              <a:t>A formal dinner party becomes packed with ”street people”.</a:t>
            </a:r>
          </a:p>
          <a:p>
            <a:pPr marL="342900" lvl="1" indent="-342900"/>
            <a:r>
              <a:rPr lang="en-US" sz="2200" dirty="0" smtClean="0"/>
              <a:t>Historical analysis shows many of these to be fictional and unrealistic for the times. </a:t>
            </a:r>
          </a:p>
          <a:p>
            <a:pPr marL="742950" lvl="2" indent="-342900"/>
            <a:endParaRPr lang="en-US" dirty="0" smtClean="0"/>
          </a:p>
          <a:p>
            <a:pPr marL="742950" lvl="2" indent="-342900"/>
            <a:endParaRPr lang="en-US" i="1" dirty="0" smtClean="0"/>
          </a:p>
        </p:txBody>
      </p:sp>
      <p:sp>
        <p:nvSpPr>
          <p:cNvPr id="2" name="Date Placeholder 1"/>
          <p:cNvSpPr>
            <a:spLocks noGrp="1"/>
          </p:cNvSpPr>
          <p:nvPr>
            <p:ph type="dt" sz="half" idx="10"/>
          </p:nvPr>
        </p:nvSpPr>
        <p:spPr/>
        <p:txBody>
          <a:bodyPr/>
          <a:lstStyle/>
          <a:p>
            <a:fld id="{B696ECFC-7A24-9D4D-A2F6-14E025D39F39}" type="datetime1">
              <a:rPr lang="en-US" smtClean="0"/>
              <a:t>9/17/18</a:t>
            </a:fld>
            <a:endParaRPr lang="en-US" dirty="0"/>
          </a:p>
        </p:txBody>
      </p:sp>
    </p:spTree>
    <p:extLst>
      <p:ext uri="{BB962C8B-B14F-4D97-AF65-F5344CB8AC3E}">
        <p14:creationId xmlns:p14="http://schemas.microsoft.com/office/powerpoint/2010/main" val="5406380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3675" y="973668"/>
            <a:ext cx="10166595" cy="706964"/>
          </a:xfrm>
        </p:spPr>
        <p:txBody>
          <a:bodyPr>
            <a:normAutofit fontScale="90000"/>
          </a:bodyPr>
          <a:lstStyle/>
          <a:p>
            <a:r>
              <a:rPr lang="en-US" dirty="0" smtClean="0"/>
              <a:t>Jesus Gave His Parables a Prophetic Spin</a:t>
            </a:r>
            <a:endParaRPr lang="en-US" dirty="0"/>
          </a:p>
        </p:txBody>
      </p:sp>
      <p:sp>
        <p:nvSpPr>
          <p:cNvPr id="5" name="Content Placeholder 4"/>
          <p:cNvSpPr>
            <a:spLocks noGrp="1"/>
          </p:cNvSpPr>
          <p:nvPr>
            <p:ph idx="1"/>
          </p:nvPr>
        </p:nvSpPr>
        <p:spPr>
          <a:xfrm>
            <a:off x="763676" y="2368062"/>
            <a:ext cx="10279463" cy="4180115"/>
          </a:xfrm>
        </p:spPr>
        <p:txBody>
          <a:bodyPr>
            <a:noAutofit/>
          </a:bodyPr>
          <a:lstStyle/>
          <a:p>
            <a:pPr marL="342900" lvl="1" indent="-342900"/>
            <a:r>
              <a:rPr lang="en-US" sz="2000" dirty="0" smtClean="0"/>
              <a:t>His parables often used </a:t>
            </a:r>
            <a:r>
              <a:rPr lang="en-US" sz="2000" dirty="0" smtClean="0"/>
              <a:t>if</a:t>
            </a:r>
            <a:r>
              <a:rPr lang="en-US" sz="2000" dirty="0"/>
              <a:t>..then</a:t>
            </a:r>
            <a:r>
              <a:rPr lang="en-US" sz="2000" dirty="0"/>
              <a:t> </a:t>
            </a:r>
            <a:r>
              <a:rPr lang="en-US" sz="2000" dirty="0" smtClean="0"/>
              <a:t>parallelism</a:t>
            </a:r>
            <a:r>
              <a:rPr lang="en-US" sz="2000" dirty="0"/>
              <a:t> </a:t>
            </a:r>
            <a:r>
              <a:rPr lang="en-US" sz="2000" dirty="0" smtClean="0"/>
              <a:t>to instruct future moral situations.</a:t>
            </a:r>
          </a:p>
          <a:p>
            <a:pPr marL="742950" lvl="2" indent="-342900"/>
            <a:r>
              <a:rPr lang="en-US" sz="1800" i="1" dirty="0" smtClean="0"/>
              <a:t>If anyone smacks you on the right cheek, then turn to him the other.</a:t>
            </a:r>
          </a:p>
          <a:p>
            <a:pPr marL="742950" lvl="2" indent="-342900"/>
            <a:r>
              <a:rPr lang="en-US" sz="1800" i="1" dirty="0" smtClean="0"/>
              <a:t>If anyone takes your shirt in a lawsuit, then let him have your topcoat.</a:t>
            </a:r>
          </a:p>
          <a:p>
            <a:pPr marL="742950" lvl="2" indent="-342900"/>
            <a:r>
              <a:rPr lang="en-US" sz="1800" i="1" dirty="0" smtClean="0"/>
              <a:t>If anyone commandeers you for one mile, then go two.</a:t>
            </a:r>
          </a:p>
          <a:p>
            <a:pPr marL="342900" lvl="1" indent="-342900"/>
            <a:r>
              <a:rPr lang="en-US" sz="2000" dirty="0" smtClean="0"/>
              <a:t>Jesus’ parables are often have a prophetic message wrapped up in the traditional Jewish form.</a:t>
            </a:r>
          </a:p>
          <a:p>
            <a:pPr marL="342900" lvl="1" indent="-342900"/>
            <a:r>
              <a:rPr lang="en-US" sz="2000" dirty="0" smtClean="0"/>
              <a:t>In most parables we find parallel teachings, which not only help us understand, but also help us apply the messages.</a:t>
            </a:r>
          </a:p>
          <a:p>
            <a:pPr marL="342900" lvl="1" indent="-342900"/>
            <a:r>
              <a:rPr lang="en-US" sz="2000" dirty="0" smtClean="0"/>
              <a:t>His images call us to thoughtfulness.</a:t>
            </a:r>
          </a:p>
          <a:p>
            <a:pPr marL="342900" lvl="1" indent="-342900"/>
            <a:r>
              <a:rPr lang="en-US" sz="2000" dirty="0" smtClean="0"/>
              <a:t>The messages are timeless </a:t>
            </a:r>
            <a:r>
              <a:rPr lang="mr-IN" sz="2000" dirty="0" smtClean="0"/>
              <a:t>–</a:t>
            </a:r>
            <a:r>
              <a:rPr lang="en-US" sz="2000" dirty="0" smtClean="0"/>
              <a:t> not tied to life of the times of Palestine, but also apply to us today.</a:t>
            </a:r>
          </a:p>
          <a:p>
            <a:pPr marL="742950" lvl="2" indent="-342900"/>
            <a:endParaRPr lang="en-US" dirty="0" smtClean="0"/>
          </a:p>
          <a:p>
            <a:pPr marL="742950" lvl="2" indent="-342900"/>
            <a:endParaRPr lang="en-US" i="1" dirty="0" smtClean="0"/>
          </a:p>
        </p:txBody>
      </p:sp>
      <p:sp>
        <p:nvSpPr>
          <p:cNvPr id="2" name="Date Placeholder 1"/>
          <p:cNvSpPr>
            <a:spLocks noGrp="1"/>
          </p:cNvSpPr>
          <p:nvPr>
            <p:ph type="dt" sz="half" idx="10"/>
          </p:nvPr>
        </p:nvSpPr>
        <p:spPr/>
        <p:txBody>
          <a:bodyPr/>
          <a:lstStyle/>
          <a:p>
            <a:fld id="{B696ECFC-7A24-9D4D-A2F6-14E025D39F39}" type="datetime1">
              <a:rPr lang="en-US" smtClean="0"/>
              <a:t>9/17/18</a:t>
            </a:fld>
            <a:endParaRPr lang="en-US" dirty="0"/>
          </a:p>
        </p:txBody>
      </p:sp>
    </p:spTree>
    <p:extLst>
      <p:ext uri="{BB962C8B-B14F-4D97-AF65-F5344CB8AC3E}">
        <p14:creationId xmlns:p14="http://schemas.microsoft.com/office/powerpoint/2010/main" val="12272422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3676" y="973668"/>
            <a:ext cx="9152692" cy="706964"/>
          </a:xfrm>
        </p:spPr>
        <p:txBody>
          <a:bodyPr/>
          <a:lstStyle/>
          <a:p>
            <a:r>
              <a:rPr lang="en-US" dirty="0" smtClean="0"/>
              <a:t>Conclusion</a:t>
            </a:r>
            <a:endParaRPr lang="en-US" dirty="0"/>
          </a:p>
        </p:txBody>
      </p:sp>
      <p:sp>
        <p:nvSpPr>
          <p:cNvPr id="5" name="Content Placeholder 4"/>
          <p:cNvSpPr>
            <a:spLocks noGrp="1"/>
          </p:cNvSpPr>
          <p:nvPr>
            <p:ph idx="1"/>
          </p:nvPr>
        </p:nvSpPr>
        <p:spPr>
          <a:xfrm>
            <a:off x="763676" y="2368062"/>
            <a:ext cx="10279463" cy="4180115"/>
          </a:xfrm>
        </p:spPr>
        <p:txBody>
          <a:bodyPr>
            <a:noAutofit/>
          </a:bodyPr>
          <a:lstStyle/>
          <a:p>
            <a:pPr marL="342900" lvl="1" indent="-342900"/>
            <a:r>
              <a:rPr lang="en-US" sz="2000" dirty="0" smtClean="0"/>
              <a:t>Jesus is not the only author of parables.</a:t>
            </a:r>
          </a:p>
          <a:p>
            <a:pPr marL="342900" lvl="1" indent="-342900"/>
            <a:r>
              <a:rPr lang="en-US" sz="2000" dirty="0" smtClean="0"/>
              <a:t>Parables exist in many areas of the Bible </a:t>
            </a:r>
            <a:r>
              <a:rPr lang="mr-IN" sz="2000" dirty="0" smtClean="0"/>
              <a:t>–</a:t>
            </a:r>
            <a:r>
              <a:rPr lang="en-US" sz="2000" dirty="0" smtClean="0"/>
              <a:t> even the Old Testament.</a:t>
            </a:r>
          </a:p>
          <a:p>
            <a:pPr marL="342900" lvl="1" indent="-342900"/>
            <a:r>
              <a:rPr lang="en-US" sz="2000" dirty="0" smtClean="0"/>
              <a:t>Parables my be one-liners or lengthy stories.</a:t>
            </a:r>
          </a:p>
          <a:p>
            <a:pPr marL="342900" lvl="1" indent="-342900"/>
            <a:r>
              <a:rPr lang="en-US" sz="2000" dirty="0" smtClean="0"/>
              <a:t>The stories, expertly told, are timeless in their allegories.</a:t>
            </a:r>
          </a:p>
          <a:p>
            <a:pPr marL="342900" lvl="1" indent="-342900"/>
            <a:r>
              <a:rPr lang="en-US" sz="2000" dirty="0" smtClean="0"/>
              <a:t>They are also timeless in their moral guidance.</a:t>
            </a:r>
          </a:p>
          <a:p>
            <a:pPr marL="342900" lvl="1" indent="-342900"/>
            <a:r>
              <a:rPr lang="en-US" sz="2000" dirty="0"/>
              <a:t>The parables of Jesus speak to us </a:t>
            </a:r>
            <a:r>
              <a:rPr lang="en-US" sz="2000" dirty="0" smtClean="0"/>
              <a:t>prophetically and have meaning for every Christian of every age.</a:t>
            </a:r>
            <a:endParaRPr lang="en-US" sz="2000" dirty="0"/>
          </a:p>
          <a:p>
            <a:pPr marL="342900" lvl="1" indent="-342900"/>
            <a:endParaRPr lang="en-US" sz="2000" dirty="0" smtClean="0"/>
          </a:p>
          <a:p>
            <a:pPr marL="742950" lvl="2" indent="-342900"/>
            <a:endParaRPr lang="en-US" dirty="0" smtClean="0"/>
          </a:p>
          <a:p>
            <a:pPr marL="742950" lvl="2" indent="-342900"/>
            <a:endParaRPr lang="en-US" i="1" dirty="0" smtClean="0"/>
          </a:p>
        </p:txBody>
      </p:sp>
      <p:sp>
        <p:nvSpPr>
          <p:cNvPr id="2" name="Date Placeholder 1"/>
          <p:cNvSpPr>
            <a:spLocks noGrp="1"/>
          </p:cNvSpPr>
          <p:nvPr>
            <p:ph type="dt" sz="half" idx="10"/>
          </p:nvPr>
        </p:nvSpPr>
        <p:spPr/>
        <p:txBody>
          <a:bodyPr/>
          <a:lstStyle/>
          <a:p>
            <a:fld id="{B696ECFC-7A24-9D4D-A2F6-14E025D39F39}" type="datetime1">
              <a:rPr lang="en-US" smtClean="0"/>
              <a:t>9/17/18</a:t>
            </a:fld>
            <a:endParaRPr lang="en-US" dirty="0"/>
          </a:p>
        </p:txBody>
      </p:sp>
    </p:spTree>
    <p:extLst>
      <p:ext uri="{BB962C8B-B14F-4D97-AF65-F5344CB8AC3E}">
        <p14:creationId xmlns:p14="http://schemas.microsoft.com/office/powerpoint/2010/main" val="1828104593"/>
      </p:ext>
    </p:extLst>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314</TotalTime>
  <Words>2449</Words>
  <Application>Microsoft Macintosh PowerPoint</Application>
  <PresentationFormat>Widescreen</PresentationFormat>
  <Paragraphs>293</Paragraphs>
  <Slides>41</Slides>
  <Notes>11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Calibri</vt:lpstr>
      <vt:lpstr>Century Gothic</vt:lpstr>
      <vt:lpstr>Courier New</vt:lpstr>
      <vt:lpstr>Mangal</vt:lpstr>
      <vt:lpstr>Times New Roman</vt:lpstr>
      <vt:lpstr>Arial</vt:lpstr>
      <vt:lpstr>Vapor Trail</vt:lpstr>
      <vt:lpstr>Parables and Pythons</vt:lpstr>
      <vt:lpstr>Class agenda</vt:lpstr>
      <vt:lpstr>Bible study: the parables of Jesus</vt:lpstr>
      <vt:lpstr>What is a Parable?</vt:lpstr>
      <vt:lpstr>The Jewish Context</vt:lpstr>
      <vt:lpstr>A Pattern for Jewish Parables</vt:lpstr>
      <vt:lpstr>Are Parables Stories of Everyday Life?</vt:lpstr>
      <vt:lpstr>Jesus Gave His Parables a Prophetic Spin</vt:lpstr>
      <vt:lpstr>Conclusion</vt:lpstr>
      <vt:lpstr>The golden age of British comedy</vt:lpstr>
      <vt:lpstr>And now for something completely different…</vt:lpstr>
      <vt:lpstr>The SPAM Song Lyrics</vt:lpstr>
      <vt:lpstr>Computer Programming</vt:lpstr>
      <vt:lpstr>What Is Programming? (1 of 2)</vt:lpstr>
      <vt:lpstr>What Is Programming? (2 of 2)</vt:lpstr>
      <vt:lpstr>Computer Architecture (1 of 2)</vt:lpstr>
      <vt:lpstr>Computer Architecture (2 of 2)</vt:lpstr>
      <vt:lpstr>Instruction Cycle</vt:lpstr>
      <vt:lpstr>The Basic Pattern</vt:lpstr>
      <vt:lpstr>Identifiers</vt:lpstr>
      <vt:lpstr>Keywords</vt:lpstr>
      <vt:lpstr>Variables in Python</vt:lpstr>
      <vt:lpstr>Integer operators</vt:lpstr>
      <vt:lpstr>Python Assignment Statements</vt:lpstr>
      <vt:lpstr>Python Assignment Statement</vt:lpstr>
      <vt:lpstr>Comments</vt:lpstr>
      <vt:lpstr>Input</vt:lpstr>
      <vt:lpstr>output</vt:lpstr>
      <vt:lpstr>How to execute python scripts</vt:lpstr>
      <vt:lpstr>Example - Fahrenheit to Centigrade</vt:lpstr>
      <vt:lpstr>Computer Programming</vt:lpstr>
      <vt:lpstr>Class repository</vt:lpstr>
      <vt:lpstr>Using the Class Repository (Github)</vt:lpstr>
      <vt:lpstr>Using github: download</vt:lpstr>
      <vt:lpstr>Cloning the repository</vt:lpstr>
      <vt:lpstr>Cloning the repository</vt:lpstr>
      <vt:lpstr>Clone the repository</vt:lpstr>
      <vt:lpstr>Homework</vt:lpstr>
      <vt:lpstr>Homework #1 - Review</vt:lpstr>
      <vt:lpstr>Homework assignment #2</vt:lpstr>
      <vt:lpstr>Questions or comments?</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Parables and pythons</dc:title>
  <dc:creator>Chuck Bell</dc:creator>
  <cp:lastModifiedBy>Chuck Bell</cp:lastModifiedBy>
  <cp:revision>76</cp:revision>
  <dcterms:created xsi:type="dcterms:W3CDTF">2018-09-09T20:06:26Z</dcterms:created>
  <dcterms:modified xsi:type="dcterms:W3CDTF">2018-09-18T00:46:34Z</dcterms:modified>
</cp:coreProperties>
</file>

<file path=docProps/thumbnail.jpeg>
</file>